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59" r:id="rId3"/>
    <p:sldId id="360" r:id="rId4"/>
    <p:sldId id="361" r:id="rId5"/>
    <p:sldId id="257" r:id="rId6"/>
    <p:sldId id="362" r:id="rId7"/>
    <p:sldId id="363" r:id="rId8"/>
    <p:sldId id="364" r:id="rId9"/>
    <p:sldId id="365" r:id="rId10"/>
    <p:sldId id="366" r:id="rId11"/>
    <p:sldId id="367" r:id="rId12"/>
    <p:sldId id="369" r:id="rId13"/>
    <p:sldId id="370" r:id="rId14"/>
    <p:sldId id="371" r:id="rId15"/>
    <p:sldId id="368" r:id="rId16"/>
    <p:sldId id="372" r:id="rId17"/>
    <p:sldId id="373" r:id="rId18"/>
    <p:sldId id="374" r:id="rId19"/>
    <p:sldId id="375" r:id="rId20"/>
    <p:sldId id="376" r:id="rId21"/>
    <p:sldId id="377" r:id="rId22"/>
    <p:sldId id="380" r:id="rId23"/>
    <p:sldId id="379" r:id="rId24"/>
    <p:sldId id="378" r:id="rId25"/>
  </p:sldIdLst>
  <p:sldSz cx="9144000" cy="6858000" type="screen4x3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118E3-1393-894D-ABDF-EE2E6FEBA0D3}" v="1064" dt="2020-11-21T12:34:52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286"/>
  </p:normalViewPr>
  <p:slideViewPr>
    <p:cSldViewPr>
      <p:cViewPr varScale="1">
        <p:scale>
          <a:sx n="120" d="100"/>
          <a:sy n="120" d="100"/>
        </p:scale>
        <p:origin x="19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Planilha1!$B$2:$B$7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17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E-3C48-B384-ECF1E49AB320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2E-3C48-B384-ECF1E49AB320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Espanha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2E-3C48-B384-ECF1E49AB320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França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2E-3C48-B384-ECF1E49AB320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Índia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Planilha1!$F$2:$F$7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2E-3C48-B384-ECF1E49AB320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México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Planilha1!$G$2:$G$7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2E-3C48-B384-ECF1E49AB320}"/>
            </c:ext>
          </c:extLst>
        </c:ser>
        <c:ser>
          <c:idx val="6"/>
          <c:order val="6"/>
          <c:tx>
            <c:strRef>
              <c:f>Planilha1!$H$1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Planilha1!$H$2:$H$7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2E-3C48-B384-ECF1E49AB320}"/>
            </c:ext>
          </c:extLst>
        </c:ser>
        <c:ser>
          <c:idx val="7"/>
          <c:order val="7"/>
          <c:tx>
            <c:strRef>
              <c:f>Planilha1!$I$1</c:f>
              <c:strCache>
                <c:ptCount val="1"/>
                <c:pt idx="0">
                  <c:v>ONU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Planilha1!$I$2:$I$7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92E-3C48-B384-ECF1E49AB320}"/>
            </c:ext>
          </c:extLst>
        </c:ser>
        <c:ser>
          <c:idx val="8"/>
          <c:order val="8"/>
          <c:tx>
            <c:strRef>
              <c:f>Planilha1!$J$1</c:f>
              <c:strCache>
                <c:ptCount val="1"/>
                <c:pt idx="0">
                  <c:v>Venezuela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Planilha1!$A$2:$A$7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Planilha1!$J$2:$J$7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2E-3C48-B384-ECF1E49AB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873856"/>
        <c:axId val="94996352"/>
      </c:barChart>
      <c:catAx>
        <c:axId val="9487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996352"/>
        <c:crosses val="autoZero"/>
        <c:auto val="1"/>
        <c:lblAlgn val="ctr"/>
        <c:lblOffset val="100"/>
        <c:noMultiLvlLbl val="0"/>
      </c:catAx>
      <c:valAx>
        <c:axId val="9499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87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8CD9AF-308C-444F-BAF5-C6CB1BE88F14}" type="doc">
      <dgm:prSet loTypeId="urn:microsoft.com/office/officeart/2005/8/layout/venn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4D6C997-4D8D-124D-AA41-631B27799BCB}">
      <dgm:prSet phldrT="[Texto]"/>
      <dgm:spPr/>
      <dgm:t>
        <a:bodyPr/>
        <a:lstStyle/>
        <a:p>
          <a:r>
            <a:rPr lang="pt-BR"/>
            <a:t>Economia da informação</a:t>
          </a:r>
        </a:p>
      </dgm:t>
    </dgm:pt>
    <dgm:pt modelId="{C22B413E-EE2C-2943-962E-4E0A14DB7B17}" type="parTrans" cxnId="{93C6463D-0789-7C4C-9523-CF356430547E}">
      <dgm:prSet/>
      <dgm:spPr/>
      <dgm:t>
        <a:bodyPr/>
        <a:lstStyle/>
        <a:p>
          <a:endParaRPr lang="pt-BR"/>
        </a:p>
      </dgm:t>
    </dgm:pt>
    <dgm:pt modelId="{49D61C4A-816F-EF45-B4E3-B873EC44CAA6}" type="sibTrans" cxnId="{93C6463D-0789-7C4C-9523-CF356430547E}">
      <dgm:prSet/>
      <dgm:spPr/>
      <dgm:t>
        <a:bodyPr/>
        <a:lstStyle/>
        <a:p>
          <a:endParaRPr lang="pt-BR"/>
        </a:p>
      </dgm:t>
    </dgm:pt>
    <dgm:pt modelId="{6DE6D81F-CA47-CE40-B3D9-E046C869ACFE}">
      <dgm:prSet phldrT="[Texto]"/>
      <dgm:spPr/>
      <dgm:t>
        <a:bodyPr/>
        <a:lstStyle/>
        <a:p>
          <a:r>
            <a:rPr lang="pt-BR"/>
            <a:t>“</a:t>
          </a:r>
          <a:r>
            <a:rPr lang="pt-BR" err="1"/>
            <a:t>Comoditização</a:t>
          </a:r>
          <a:r>
            <a:rPr lang="pt-BR"/>
            <a:t>” da informação</a:t>
          </a:r>
        </a:p>
      </dgm:t>
    </dgm:pt>
    <dgm:pt modelId="{61988F0B-86B8-FA4C-8FB5-A5B049C33BB6}" type="parTrans" cxnId="{8B5D0DED-3167-C44A-9347-FD3259868574}">
      <dgm:prSet/>
      <dgm:spPr/>
      <dgm:t>
        <a:bodyPr/>
        <a:lstStyle/>
        <a:p>
          <a:endParaRPr lang="pt-BR"/>
        </a:p>
      </dgm:t>
    </dgm:pt>
    <dgm:pt modelId="{C0845674-600F-814E-9460-3118C9F0B2F3}" type="sibTrans" cxnId="{8B5D0DED-3167-C44A-9347-FD3259868574}">
      <dgm:prSet/>
      <dgm:spPr/>
      <dgm:t>
        <a:bodyPr/>
        <a:lstStyle/>
        <a:p>
          <a:endParaRPr lang="pt-BR"/>
        </a:p>
      </dgm:t>
    </dgm:pt>
    <dgm:pt modelId="{1B2DCA88-BC4A-AC42-BDD1-4CE63505C43E}">
      <dgm:prSet phldrT="[Texto]"/>
      <dgm:spPr/>
      <dgm:t>
        <a:bodyPr/>
        <a:lstStyle/>
        <a:p>
          <a:r>
            <a:rPr lang="pt-BR"/>
            <a:t>Crescente importância da coordenação e cooperação</a:t>
          </a:r>
        </a:p>
      </dgm:t>
    </dgm:pt>
    <dgm:pt modelId="{AD8258EF-F653-1B46-BC78-8F3DDB90FA47}" type="parTrans" cxnId="{E05ED1BB-967D-8C43-85A1-AFE28A22A9AC}">
      <dgm:prSet/>
      <dgm:spPr/>
      <dgm:t>
        <a:bodyPr/>
        <a:lstStyle/>
        <a:p>
          <a:endParaRPr lang="pt-BR"/>
        </a:p>
      </dgm:t>
    </dgm:pt>
    <dgm:pt modelId="{6E7DEA98-E38A-AD47-B8CD-C8DA8A4A9A1B}" type="sibTrans" cxnId="{E05ED1BB-967D-8C43-85A1-AFE28A22A9AC}">
      <dgm:prSet/>
      <dgm:spPr/>
      <dgm:t>
        <a:bodyPr/>
        <a:lstStyle/>
        <a:p>
          <a:endParaRPr lang="pt-BR"/>
        </a:p>
      </dgm:t>
    </dgm:pt>
    <dgm:pt modelId="{5030BCF2-59EA-7042-898B-74DC8B834CAB}">
      <dgm:prSet phldrT="[Texto]"/>
      <dgm:spPr/>
      <dgm:t>
        <a:bodyPr/>
        <a:lstStyle/>
        <a:p>
          <a:r>
            <a:rPr lang="pt-BR"/>
            <a:t>Competição para o sucesso econômico</a:t>
          </a:r>
        </a:p>
      </dgm:t>
    </dgm:pt>
    <dgm:pt modelId="{2656E42A-C945-7F42-A663-12D6346E61F8}" type="parTrans" cxnId="{852815EA-9F1E-9242-A264-F4970C14FCE6}">
      <dgm:prSet/>
      <dgm:spPr/>
      <dgm:t>
        <a:bodyPr/>
        <a:lstStyle/>
        <a:p>
          <a:endParaRPr lang="pt-BR"/>
        </a:p>
      </dgm:t>
    </dgm:pt>
    <dgm:pt modelId="{A3FBBE79-CF55-E944-95DB-8BE6EB73534A}" type="sibTrans" cxnId="{852815EA-9F1E-9242-A264-F4970C14FCE6}">
      <dgm:prSet/>
      <dgm:spPr/>
      <dgm:t>
        <a:bodyPr/>
        <a:lstStyle/>
        <a:p>
          <a:endParaRPr lang="pt-BR"/>
        </a:p>
      </dgm:t>
    </dgm:pt>
    <dgm:pt modelId="{5CF115A1-F7D7-E647-9C0E-C8CD37F0692A}" type="pres">
      <dgm:prSet presAssocID="{698CD9AF-308C-444F-BAF5-C6CB1BE88F14}" presName="Name0" presStyleCnt="0">
        <dgm:presLayoutVars>
          <dgm:dir/>
          <dgm:resizeHandles val="exact"/>
        </dgm:presLayoutVars>
      </dgm:prSet>
      <dgm:spPr/>
    </dgm:pt>
    <dgm:pt modelId="{D1111CFC-B7DD-8042-AAEF-78B36EDBCD29}" type="pres">
      <dgm:prSet presAssocID="{C4D6C997-4D8D-124D-AA41-631B27799BCB}" presName="Name5" presStyleLbl="vennNode1" presStyleIdx="0" presStyleCnt="4">
        <dgm:presLayoutVars>
          <dgm:bulletEnabled val="1"/>
        </dgm:presLayoutVars>
      </dgm:prSet>
      <dgm:spPr/>
    </dgm:pt>
    <dgm:pt modelId="{FBB2726D-69D6-0E4F-9C02-7F6F0001E113}" type="pres">
      <dgm:prSet presAssocID="{49D61C4A-816F-EF45-B4E3-B873EC44CAA6}" presName="space" presStyleCnt="0"/>
      <dgm:spPr/>
    </dgm:pt>
    <dgm:pt modelId="{502E040C-4B42-624F-9EDB-88C11E7D88C0}" type="pres">
      <dgm:prSet presAssocID="{6DE6D81F-CA47-CE40-B3D9-E046C869ACFE}" presName="Name5" presStyleLbl="vennNode1" presStyleIdx="1" presStyleCnt="4">
        <dgm:presLayoutVars>
          <dgm:bulletEnabled val="1"/>
        </dgm:presLayoutVars>
      </dgm:prSet>
      <dgm:spPr/>
    </dgm:pt>
    <dgm:pt modelId="{1C800D8C-FC2A-8A45-903A-29CCB294314D}" type="pres">
      <dgm:prSet presAssocID="{C0845674-600F-814E-9460-3118C9F0B2F3}" presName="space" presStyleCnt="0"/>
      <dgm:spPr/>
    </dgm:pt>
    <dgm:pt modelId="{D04F597D-2B6B-424B-B0AA-A3CC0CC340E5}" type="pres">
      <dgm:prSet presAssocID="{1B2DCA88-BC4A-AC42-BDD1-4CE63505C43E}" presName="Name5" presStyleLbl="vennNode1" presStyleIdx="2" presStyleCnt="4">
        <dgm:presLayoutVars>
          <dgm:bulletEnabled val="1"/>
        </dgm:presLayoutVars>
      </dgm:prSet>
      <dgm:spPr/>
    </dgm:pt>
    <dgm:pt modelId="{ED8D8F4A-D07D-C442-A329-B1ED540999FA}" type="pres">
      <dgm:prSet presAssocID="{6E7DEA98-E38A-AD47-B8CD-C8DA8A4A9A1B}" presName="space" presStyleCnt="0"/>
      <dgm:spPr/>
    </dgm:pt>
    <dgm:pt modelId="{211D59B2-B69A-CF4A-BD28-070B34FEC387}" type="pres">
      <dgm:prSet presAssocID="{5030BCF2-59EA-7042-898B-74DC8B834CAB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120A3712-DF67-C642-9163-9E7609450454}" type="presOf" srcId="{C4D6C997-4D8D-124D-AA41-631B27799BCB}" destId="{D1111CFC-B7DD-8042-AAEF-78B36EDBCD29}" srcOrd="0" destOrd="0" presId="urn:microsoft.com/office/officeart/2005/8/layout/venn3"/>
    <dgm:cxn modelId="{93C6463D-0789-7C4C-9523-CF356430547E}" srcId="{698CD9AF-308C-444F-BAF5-C6CB1BE88F14}" destId="{C4D6C997-4D8D-124D-AA41-631B27799BCB}" srcOrd="0" destOrd="0" parTransId="{C22B413E-EE2C-2943-962E-4E0A14DB7B17}" sibTransId="{49D61C4A-816F-EF45-B4E3-B873EC44CAA6}"/>
    <dgm:cxn modelId="{5235E088-3A7F-2A4C-8FE4-A216EFD96688}" type="presOf" srcId="{1B2DCA88-BC4A-AC42-BDD1-4CE63505C43E}" destId="{D04F597D-2B6B-424B-B0AA-A3CC0CC340E5}" srcOrd="0" destOrd="0" presId="urn:microsoft.com/office/officeart/2005/8/layout/venn3"/>
    <dgm:cxn modelId="{2CEEBA8A-6844-0048-98D0-2E4878BD6BD2}" type="presOf" srcId="{5030BCF2-59EA-7042-898B-74DC8B834CAB}" destId="{211D59B2-B69A-CF4A-BD28-070B34FEC387}" srcOrd="0" destOrd="0" presId="urn:microsoft.com/office/officeart/2005/8/layout/venn3"/>
    <dgm:cxn modelId="{E05ED1BB-967D-8C43-85A1-AFE28A22A9AC}" srcId="{698CD9AF-308C-444F-BAF5-C6CB1BE88F14}" destId="{1B2DCA88-BC4A-AC42-BDD1-4CE63505C43E}" srcOrd="2" destOrd="0" parTransId="{AD8258EF-F653-1B46-BC78-8F3DDB90FA47}" sibTransId="{6E7DEA98-E38A-AD47-B8CD-C8DA8A4A9A1B}"/>
    <dgm:cxn modelId="{34353FC5-39F0-4941-A867-621A4E5D8644}" type="presOf" srcId="{6DE6D81F-CA47-CE40-B3D9-E046C869ACFE}" destId="{502E040C-4B42-624F-9EDB-88C11E7D88C0}" srcOrd="0" destOrd="0" presId="urn:microsoft.com/office/officeart/2005/8/layout/venn3"/>
    <dgm:cxn modelId="{CB1AFAE9-FC50-CE4D-A11B-8888E69889A7}" type="presOf" srcId="{698CD9AF-308C-444F-BAF5-C6CB1BE88F14}" destId="{5CF115A1-F7D7-E647-9C0E-C8CD37F0692A}" srcOrd="0" destOrd="0" presId="urn:microsoft.com/office/officeart/2005/8/layout/venn3"/>
    <dgm:cxn modelId="{852815EA-9F1E-9242-A264-F4970C14FCE6}" srcId="{698CD9AF-308C-444F-BAF5-C6CB1BE88F14}" destId="{5030BCF2-59EA-7042-898B-74DC8B834CAB}" srcOrd="3" destOrd="0" parTransId="{2656E42A-C945-7F42-A663-12D6346E61F8}" sibTransId="{A3FBBE79-CF55-E944-95DB-8BE6EB73534A}"/>
    <dgm:cxn modelId="{8B5D0DED-3167-C44A-9347-FD3259868574}" srcId="{698CD9AF-308C-444F-BAF5-C6CB1BE88F14}" destId="{6DE6D81F-CA47-CE40-B3D9-E046C869ACFE}" srcOrd="1" destOrd="0" parTransId="{61988F0B-86B8-FA4C-8FB5-A5B049C33BB6}" sibTransId="{C0845674-600F-814E-9460-3118C9F0B2F3}"/>
    <dgm:cxn modelId="{FEBE58F3-7FA6-9849-8AA3-3D7C134733B4}" type="presParOf" srcId="{5CF115A1-F7D7-E647-9C0E-C8CD37F0692A}" destId="{D1111CFC-B7DD-8042-AAEF-78B36EDBCD29}" srcOrd="0" destOrd="0" presId="urn:microsoft.com/office/officeart/2005/8/layout/venn3"/>
    <dgm:cxn modelId="{BCE26475-2015-524F-B3B0-5E37E47CA95D}" type="presParOf" srcId="{5CF115A1-F7D7-E647-9C0E-C8CD37F0692A}" destId="{FBB2726D-69D6-0E4F-9C02-7F6F0001E113}" srcOrd="1" destOrd="0" presId="urn:microsoft.com/office/officeart/2005/8/layout/venn3"/>
    <dgm:cxn modelId="{04233568-1802-F942-86AA-7311548C4913}" type="presParOf" srcId="{5CF115A1-F7D7-E647-9C0E-C8CD37F0692A}" destId="{502E040C-4B42-624F-9EDB-88C11E7D88C0}" srcOrd="2" destOrd="0" presId="urn:microsoft.com/office/officeart/2005/8/layout/venn3"/>
    <dgm:cxn modelId="{33A53B7D-AC84-FD4B-B7B0-2141ED1B30A4}" type="presParOf" srcId="{5CF115A1-F7D7-E647-9C0E-C8CD37F0692A}" destId="{1C800D8C-FC2A-8A45-903A-29CCB294314D}" srcOrd="3" destOrd="0" presId="urn:microsoft.com/office/officeart/2005/8/layout/venn3"/>
    <dgm:cxn modelId="{0D96ADF6-C9B8-8548-9450-793DAED1F40A}" type="presParOf" srcId="{5CF115A1-F7D7-E647-9C0E-C8CD37F0692A}" destId="{D04F597D-2B6B-424B-B0AA-A3CC0CC340E5}" srcOrd="4" destOrd="0" presId="urn:microsoft.com/office/officeart/2005/8/layout/venn3"/>
    <dgm:cxn modelId="{1DBD2FAD-867A-A742-8D60-60062AC765EA}" type="presParOf" srcId="{5CF115A1-F7D7-E647-9C0E-C8CD37F0692A}" destId="{ED8D8F4A-D07D-C442-A329-B1ED540999FA}" srcOrd="5" destOrd="0" presId="urn:microsoft.com/office/officeart/2005/8/layout/venn3"/>
    <dgm:cxn modelId="{64ABE671-0709-6640-823B-262F7938E9DC}" type="presParOf" srcId="{5CF115A1-F7D7-E647-9C0E-C8CD37F0692A}" destId="{211D59B2-B69A-CF4A-BD28-070B34FEC387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D58C96-AE51-114B-97A3-2241B9D374C8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EB6736A-B5B2-744F-BAAC-7DA173FAC18F}">
      <dgm:prSet phldrT="[Texto]"/>
      <dgm:spPr/>
      <dgm:t>
        <a:bodyPr/>
        <a:lstStyle/>
        <a:p>
          <a:r>
            <a:rPr lang="pt-BR"/>
            <a:t>Abordagem</a:t>
          </a:r>
        </a:p>
      </dgm:t>
    </dgm:pt>
    <dgm:pt modelId="{680CB2F5-7B00-3A4E-A84C-6E724861BB22}" type="parTrans" cxnId="{4225A2C1-5BF6-614C-B1CF-9261CEA45C7F}">
      <dgm:prSet/>
      <dgm:spPr/>
      <dgm:t>
        <a:bodyPr/>
        <a:lstStyle/>
        <a:p>
          <a:endParaRPr lang="pt-BR"/>
        </a:p>
      </dgm:t>
    </dgm:pt>
    <dgm:pt modelId="{7C9E98C8-5B00-094B-8ED3-AB7FF3EB3F32}" type="sibTrans" cxnId="{4225A2C1-5BF6-614C-B1CF-9261CEA45C7F}">
      <dgm:prSet/>
      <dgm:spPr/>
      <dgm:t>
        <a:bodyPr/>
        <a:lstStyle/>
        <a:p>
          <a:endParaRPr lang="pt-BR"/>
        </a:p>
      </dgm:t>
    </dgm:pt>
    <dgm:pt modelId="{0F81E2E9-D4B8-5D45-9468-13416A7933AB}">
      <dgm:prSet phldrT="[Texto]"/>
      <dgm:spPr/>
      <dgm:t>
        <a:bodyPr/>
        <a:lstStyle/>
        <a:p>
          <a:r>
            <a:rPr lang="pt-BR"/>
            <a:t>Natureza qualitativa</a:t>
          </a:r>
        </a:p>
      </dgm:t>
    </dgm:pt>
    <dgm:pt modelId="{66F10451-6AAE-E144-9A3F-DF50BC36C07B}" type="parTrans" cxnId="{85814CEA-CAEC-4D45-8D91-BB95ED22BB2A}">
      <dgm:prSet/>
      <dgm:spPr/>
      <dgm:t>
        <a:bodyPr/>
        <a:lstStyle/>
        <a:p>
          <a:endParaRPr lang="pt-BR"/>
        </a:p>
      </dgm:t>
    </dgm:pt>
    <dgm:pt modelId="{38C0CAFA-CB23-2845-AEBD-D6299DF27573}" type="sibTrans" cxnId="{85814CEA-CAEC-4D45-8D91-BB95ED22BB2A}">
      <dgm:prSet/>
      <dgm:spPr/>
      <dgm:t>
        <a:bodyPr/>
        <a:lstStyle/>
        <a:p>
          <a:endParaRPr lang="pt-BR"/>
        </a:p>
      </dgm:t>
    </dgm:pt>
    <dgm:pt modelId="{3A9C2FDD-6FF6-9F4D-90C0-9C2C031EE6A2}">
      <dgm:prSet phldrT="[Texto]"/>
      <dgm:spPr/>
      <dgm:t>
        <a:bodyPr/>
        <a:lstStyle/>
        <a:p>
          <a:r>
            <a:rPr lang="pt-BR"/>
            <a:t>Pesquisa documental</a:t>
          </a:r>
        </a:p>
      </dgm:t>
    </dgm:pt>
    <dgm:pt modelId="{EF35428C-236B-1540-9924-C7763A3B166B}" type="parTrans" cxnId="{918016AC-9169-A145-BB8C-E6E81C907DDC}">
      <dgm:prSet/>
      <dgm:spPr/>
      <dgm:t>
        <a:bodyPr/>
        <a:lstStyle/>
        <a:p>
          <a:endParaRPr lang="pt-BR"/>
        </a:p>
      </dgm:t>
    </dgm:pt>
    <dgm:pt modelId="{7F4A4138-9116-454B-A40A-CD850B8C6233}" type="sibTrans" cxnId="{918016AC-9169-A145-BB8C-E6E81C907DDC}">
      <dgm:prSet/>
      <dgm:spPr/>
      <dgm:t>
        <a:bodyPr/>
        <a:lstStyle/>
        <a:p>
          <a:endParaRPr lang="pt-BR"/>
        </a:p>
      </dgm:t>
    </dgm:pt>
    <dgm:pt modelId="{950B90AD-7797-BF4C-945D-C50793FC7E99}">
      <dgm:prSet phldrT="[Texto]"/>
      <dgm:spPr/>
      <dgm:t>
        <a:bodyPr/>
        <a:lstStyle/>
        <a:p>
          <a:r>
            <a:rPr lang="pt-BR"/>
            <a:t>Orientações de acesso aberto em diversos países e regiões</a:t>
          </a:r>
        </a:p>
      </dgm:t>
    </dgm:pt>
    <dgm:pt modelId="{436E3CD9-7A31-7A41-A285-CEA6AAFDF254}" type="parTrans" cxnId="{EEA77CF2-AD96-F24D-BC65-A6300F378015}">
      <dgm:prSet/>
      <dgm:spPr/>
      <dgm:t>
        <a:bodyPr/>
        <a:lstStyle/>
        <a:p>
          <a:endParaRPr lang="pt-BR"/>
        </a:p>
      </dgm:t>
    </dgm:pt>
    <dgm:pt modelId="{B1FCC03F-1BC5-3144-A6E7-62E773482FC4}" type="sibTrans" cxnId="{EEA77CF2-AD96-F24D-BC65-A6300F378015}">
      <dgm:prSet/>
      <dgm:spPr/>
      <dgm:t>
        <a:bodyPr/>
        <a:lstStyle/>
        <a:p>
          <a:endParaRPr lang="pt-BR"/>
        </a:p>
      </dgm:t>
    </dgm:pt>
    <dgm:pt modelId="{0A762CD8-FD97-CC48-A783-32829DAE9F94}">
      <dgm:prSet phldrT="[Texto]"/>
      <dgm:spPr/>
      <dgm:t>
        <a:bodyPr/>
        <a:lstStyle/>
        <a:p>
          <a:r>
            <a:rPr lang="pt-BR"/>
            <a:t>Manifestos, declarações, cartas, documentos de 2015 a 2020</a:t>
          </a:r>
        </a:p>
      </dgm:t>
    </dgm:pt>
    <dgm:pt modelId="{700D4898-629F-C544-9274-78A80C658761}" type="parTrans" cxnId="{0941F09A-D9BA-3342-A97F-E49BE22013B8}">
      <dgm:prSet/>
      <dgm:spPr/>
      <dgm:t>
        <a:bodyPr/>
        <a:lstStyle/>
        <a:p>
          <a:endParaRPr lang="pt-BR"/>
        </a:p>
      </dgm:t>
    </dgm:pt>
    <dgm:pt modelId="{CF21B529-883B-7943-8264-84C01AC8A9CE}" type="sibTrans" cxnId="{0941F09A-D9BA-3342-A97F-E49BE22013B8}">
      <dgm:prSet/>
      <dgm:spPr/>
      <dgm:t>
        <a:bodyPr/>
        <a:lstStyle/>
        <a:p>
          <a:endParaRPr lang="pt-BR"/>
        </a:p>
      </dgm:t>
    </dgm:pt>
    <dgm:pt modelId="{7EFD7B0D-086F-184B-A8AD-8663467D75F4}">
      <dgm:prSet phldrT="[Texto]"/>
      <dgm:spPr/>
      <dgm:t>
        <a:bodyPr/>
        <a:lstStyle/>
        <a:p>
          <a:r>
            <a:rPr lang="pt-BR"/>
            <a:t>Pesquisa bibliográfica</a:t>
          </a:r>
        </a:p>
      </dgm:t>
    </dgm:pt>
    <dgm:pt modelId="{C2BB2656-548C-EA41-8E4E-FB04B0C0B90B}" type="parTrans" cxnId="{773BC884-32CF-C648-9AD4-7B85F1756CE1}">
      <dgm:prSet/>
      <dgm:spPr/>
      <dgm:t>
        <a:bodyPr/>
        <a:lstStyle/>
        <a:p>
          <a:endParaRPr lang="pt-BR"/>
        </a:p>
      </dgm:t>
    </dgm:pt>
    <dgm:pt modelId="{6E5EDC95-EC5A-7341-9420-434A5A9329B9}" type="sibTrans" cxnId="{773BC884-32CF-C648-9AD4-7B85F1756CE1}">
      <dgm:prSet/>
      <dgm:spPr/>
      <dgm:t>
        <a:bodyPr/>
        <a:lstStyle/>
        <a:p>
          <a:endParaRPr lang="pt-BR"/>
        </a:p>
      </dgm:t>
    </dgm:pt>
    <dgm:pt modelId="{ED4AA029-0A4A-784A-92B1-E09B7EEC4692}">
      <dgm:prSet phldrT="[Texto]"/>
      <dgm:spPr/>
      <dgm:t>
        <a:bodyPr/>
        <a:lstStyle/>
        <a:p>
          <a:r>
            <a:rPr lang="pt-BR"/>
            <a:t>Base de Dados Referenciais de Artigos de Periódicos em Ciência da Informação (</a:t>
          </a:r>
          <a:r>
            <a:rPr lang="pt-BR" err="1"/>
            <a:t>Brapci</a:t>
          </a:r>
          <a:r>
            <a:rPr lang="pt-BR"/>
            <a:t>)</a:t>
          </a:r>
        </a:p>
      </dgm:t>
    </dgm:pt>
    <dgm:pt modelId="{85D5DEF0-410D-3442-AE88-FAD611B1BE5E}" type="parTrans" cxnId="{8CCBDC04-C162-A542-AF85-D99B02F0894B}">
      <dgm:prSet/>
      <dgm:spPr/>
      <dgm:t>
        <a:bodyPr/>
        <a:lstStyle/>
        <a:p>
          <a:endParaRPr lang="pt-BR"/>
        </a:p>
      </dgm:t>
    </dgm:pt>
    <dgm:pt modelId="{1273AEBD-8F92-8F4F-99CB-4B7CA4C66DFE}" type="sibTrans" cxnId="{8CCBDC04-C162-A542-AF85-D99B02F0894B}">
      <dgm:prSet/>
      <dgm:spPr/>
      <dgm:t>
        <a:bodyPr/>
        <a:lstStyle/>
        <a:p>
          <a:endParaRPr lang="pt-BR"/>
        </a:p>
      </dgm:t>
    </dgm:pt>
    <dgm:pt modelId="{87E89879-91CC-8949-9DB0-7FB02930578F}">
      <dgm:prSet phldrT="[Texto]"/>
      <dgm:spPr/>
      <dgm:t>
        <a:bodyPr/>
        <a:lstStyle/>
        <a:p>
          <a:r>
            <a:rPr lang="pt-BR"/>
            <a:t>Descritor pesquisado: </a:t>
          </a:r>
          <a:r>
            <a:rPr lang="pt-BR" i="1"/>
            <a:t>open </a:t>
          </a:r>
          <a:r>
            <a:rPr lang="pt-BR" i="1" err="1"/>
            <a:t>access</a:t>
          </a:r>
          <a:r>
            <a:rPr lang="pt-BR" i="1"/>
            <a:t>; </a:t>
          </a:r>
          <a:r>
            <a:rPr lang="pt-BR"/>
            <a:t>uso de filtros: ocorrência do descritor nas palavras-chave; seleção de artigos: 2015 a 2020.</a:t>
          </a:r>
        </a:p>
      </dgm:t>
    </dgm:pt>
    <dgm:pt modelId="{616BECE6-1795-CF4F-A07A-AB99A586B048}" type="parTrans" cxnId="{DB1331D9-7630-5A42-958D-5018A91C42D4}">
      <dgm:prSet/>
      <dgm:spPr/>
      <dgm:t>
        <a:bodyPr/>
        <a:lstStyle/>
        <a:p>
          <a:endParaRPr lang="pt-BR"/>
        </a:p>
      </dgm:t>
    </dgm:pt>
    <dgm:pt modelId="{C4932CE9-9823-D247-BA7E-68F8B2682AFE}" type="sibTrans" cxnId="{DB1331D9-7630-5A42-958D-5018A91C42D4}">
      <dgm:prSet/>
      <dgm:spPr/>
      <dgm:t>
        <a:bodyPr/>
        <a:lstStyle/>
        <a:p>
          <a:endParaRPr lang="pt-BR"/>
        </a:p>
      </dgm:t>
    </dgm:pt>
    <dgm:pt modelId="{8359D042-15FF-414B-B6AA-0B39BD237D3F}" type="pres">
      <dgm:prSet presAssocID="{DAD58C96-AE51-114B-97A3-2241B9D374C8}" presName="linearFlow" presStyleCnt="0">
        <dgm:presLayoutVars>
          <dgm:dir/>
          <dgm:animLvl val="lvl"/>
          <dgm:resizeHandles val="exact"/>
        </dgm:presLayoutVars>
      </dgm:prSet>
      <dgm:spPr/>
    </dgm:pt>
    <dgm:pt modelId="{7257A96D-DCB4-1948-A3D8-50E8F71E24E2}" type="pres">
      <dgm:prSet presAssocID="{EEB6736A-B5B2-744F-BAAC-7DA173FAC18F}" presName="composite" presStyleCnt="0"/>
      <dgm:spPr/>
    </dgm:pt>
    <dgm:pt modelId="{7138DB2B-B5AA-C743-8070-337A3DA59B6E}" type="pres">
      <dgm:prSet presAssocID="{EEB6736A-B5B2-744F-BAAC-7DA173FAC18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D1A201C-B131-B545-8731-6F17B16931BB}" type="pres">
      <dgm:prSet presAssocID="{EEB6736A-B5B2-744F-BAAC-7DA173FAC18F}" presName="descendantText" presStyleLbl="alignAcc1" presStyleIdx="0" presStyleCnt="3">
        <dgm:presLayoutVars>
          <dgm:bulletEnabled val="1"/>
        </dgm:presLayoutVars>
      </dgm:prSet>
      <dgm:spPr/>
    </dgm:pt>
    <dgm:pt modelId="{857817B1-0370-3E4B-A8B7-11D0711E1DDF}" type="pres">
      <dgm:prSet presAssocID="{7C9E98C8-5B00-094B-8ED3-AB7FF3EB3F32}" presName="sp" presStyleCnt="0"/>
      <dgm:spPr/>
    </dgm:pt>
    <dgm:pt modelId="{B1B3D258-7EF6-3F4A-950A-44082041171A}" type="pres">
      <dgm:prSet presAssocID="{3A9C2FDD-6FF6-9F4D-90C0-9C2C031EE6A2}" presName="composite" presStyleCnt="0"/>
      <dgm:spPr/>
    </dgm:pt>
    <dgm:pt modelId="{B1206D5F-2E95-EA46-B857-D41C46E881A5}" type="pres">
      <dgm:prSet presAssocID="{3A9C2FDD-6FF6-9F4D-90C0-9C2C031EE6A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80638CB-9AE6-6A4A-BC49-0A30A24987F2}" type="pres">
      <dgm:prSet presAssocID="{3A9C2FDD-6FF6-9F4D-90C0-9C2C031EE6A2}" presName="descendantText" presStyleLbl="alignAcc1" presStyleIdx="1" presStyleCnt="3">
        <dgm:presLayoutVars>
          <dgm:bulletEnabled val="1"/>
        </dgm:presLayoutVars>
      </dgm:prSet>
      <dgm:spPr/>
    </dgm:pt>
    <dgm:pt modelId="{86C72037-BE83-BD41-B720-95494461F077}" type="pres">
      <dgm:prSet presAssocID="{7F4A4138-9116-454B-A40A-CD850B8C6233}" presName="sp" presStyleCnt="0"/>
      <dgm:spPr/>
    </dgm:pt>
    <dgm:pt modelId="{59F80D53-9A61-4E4A-ACB0-866248338432}" type="pres">
      <dgm:prSet presAssocID="{7EFD7B0D-086F-184B-A8AD-8663467D75F4}" presName="composite" presStyleCnt="0"/>
      <dgm:spPr/>
    </dgm:pt>
    <dgm:pt modelId="{00B10140-E1BE-5E45-A467-89F87B6440D2}" type="pres">
      <dgm:prSet presAssocID="{7EFD7B0D-086F-184B-A8AD-8663467D75F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ADADADC-C878-9943-866C-BAF130CFA1F8}" type="pres">
      <dgm:prSet presAssocID="{7EFD7B0D-086F-184B-A8AD-8663467D75F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CCBDC04-C162-A542-AF85-D99B02F0894B}" srcId="{7EFD7B0D-086F-184B-A8AD-8663467D75F4}" destId="{ED4AA029-0A4A-784A-92B1-E09B7EEC4692}" srcOrd="0" destOrd="0" parTransId="{85D5DEF0-410D-3442-AE88-FAD611B1BE5E}" sibTransId="{1273AEBD-8F92-8F4F-99CB-4B7CA4C66DFE}"/>
    <dgm:cxn modelId="{ADFEE663-CCF6-CB48-98A6-6C9F33A58A64}" type="presOf" srcId="{DAD58C96-AE51-114B-97A3-2241B9D374C8}" destId="{8359D042-15FF-414B-B6AA-0B39BD237D3F}" srcOrd="0" destOrd="0" presId="urn:microsoft.com/office/officeart/2005/8/layout/chevron2"/>
    <dgm:cxn modelId="{6D5F9865-9C5E-DE4F-866D-D30111FAD6DC}" type="presOf" srcId="{EEB6736A-B5B2-744F-BAAC-7DA173FAC18F}" destId="{7138DB2B-B5AA-C743-8070-337A3DA59B6E}" srcOrd="0" destOrd="0" presId="urn:microsoft.com/office/officeart/2005/8/layout/chevron2"/>
    <dgm:cxn modelId="{63DE0A76-BBF1-8845-8A35-BBB888129A9C}" type="presOf" srcId="{0F81E2E9-D4B8-5D45-9468-13416A7933AB}" destId="{9D1A201C-B131-B545-8731-6F17B16931BB}" srcOrd="0" destOrd="0" presId="urn:microsoft.com/office/officeart/2005/8/layout/chevron2"/>
    <dgm:cxn modelId="{28F7F376-5311-A046-9C93-19A27E381ADB}" type="presOf" srcId="{3A9C2FDD-6FF6-9F4D-90C0-9C2C031EE6A2}" destId="{B1206D5F-2E95-EA46-B857-D41C46E881A5}" srcOrd="0" destOrd="0" presId="urn:microsoft.com/office/officeart/2005/8/layout/chevron2"/>
    <dgm:cxn modelId="{773BC884-32CF-C648-9AD4-7B85F1756CE1}" srcId="{DAD58C96-AE51-114B-97A3-2241B9D374C8}" destId="{7EFD7B0D-086F-184B-A8AD-8663467D75F4}" srcOrd="2" destOrd="0" parTransId="{C2BB2656-548C-EA41-8E4E-FB04B0C0B90B}" sibTransId="{6E5EDC95-EC5A-7341-9420-434A5A9329B9}"/>
    <dgm:cxn modelId="{0941F09A-D9BA-3342-A97F-E49BE22013B8}" srcId="{3A9C2FDD-6FF6-9F4D-90C0-9C2C031EE6A2}" destId="{0A762CD8-FD97-CC48-A783-32829DAE9F94}" srcOrd="1" destOrd="0" parTransId="{700D4898-629F-C544-9274-78A80C658761}" sibTransId="{CF21B529-883B-7943-8264-84C01AC8A9CE}"/>
    <dgm:cxn modelId="{6B298EA6-0CEA-0144-9304-6648CCF82431}" type="presOf" srcId="{950B90AD-7797-BF4C-945D-C50793FC7E99}" destId="{480638CB-9AE6-6A4A-BC49-0A30A24987F2}" srcOrd="0" destOrd="0" presId="urn:microsoft.com/office/officeart/2005/8/layout/chevron2"/>
    <dgm:cxn modelId="{918016AC-9169-A145-BB8C-E6E81C907DDC}" srcId="{DAD58C96-AE51-114B-97A3-2241B9D374C8}" destId="{3A9C2FDD-6FF6-9F4D-90C0-9C2C031EE6A2}" srcOrd="1" destOrd="0" parTransId="{EF35428C-236B-1540-9924-C7763A3B166B}" sibTransId="{7F4A4138-9116-454B-A40A-CD850B8C6233}"/>
    <dgm:cxn modelId="{1C44B9B8-30A6-CE4D-9603-3347BB70FD96}" type="presOf" srcId="{87E89879-91CC-8949-9DB0-7FB02930578F}" destId="{3ADADADC-C878-9943-866C-BAF130CFA1F8}" srcOrd="0" destOrd="1" presId="urn:microsoft.com/office/officeart/2005/8/layout/chevron2"/>
    <dgm:cxn modelId="{4225A2C1-5BF6-614C-B1CF-9261CEA45C7F}" srcId="{DAD58C96-AE51-114B-97A3-2241B9D374C8}" destId="{EEB6736A-B5B2-744F-BAAC-7DA173FAC18F}" srcOrd="0" destOrd="0" parTransId="{680CB2F5-7B00-3A4E-A84C-6E724861BB22}" sibTransId="{7C9E98C8-5B00-094B-8ED3-AB7FF3EB3F32}"/>
    <dgm:cxn modelId="{08E88EC7-DB99-6645-8EFE-3BA152C3C170}" type="presOf" srcId="{7EFD7B0D-086F-184B-A8AD-8663467D75F4}" destId="{00B10140-E1BE-5E45-A467-89F87B6440D2}" srcOrd="0" destOrd="0" presId="urn:microsoft.com/office/officeart/2005/8/layout/chevron2"/>
    <dgm:cxn modelId="{DB1331D9-7630-5A42-958D-5018A91C42D4}" srcId="{7EFD7B0D-086F-184B-A8AD-8663467D75F4}" destId="{87E89879-91CC-8949-9DB0-7FB02930578F}" srcOrd="1" destOrd="0" parTransId="{616BECE6-1795-CF4F-A07A-AB99A586B048}" sibTransId="{C4932CE9-9823-D247-BA7E-68F8B2682AFE}"/>
    <dgm:cxn modelId="{70C6B4E8-0B2D-404A-AA60-CBBCED9261F8}" type="presOf" srcId="{ED4AA029-0A4A-784A-92B1-E09B7EEC4692}" destId="{3ADADADC-C878-9943-866C-BAF130CFA1F8}" srcOrd="0" destOrd="0" presId="urn:microsoft.com/office/officeart/2005/8/layout/chevron2"/>
    <dgm:cxn modelId="{85814CEA-CAEC-4D45-8D91-BB95ED22BB2A}" srcId="{EEB6736A-B5B2-744F-BAAC-7DA173FAC18F}" destId="{0F81E2E9-D4B8-5D45-9468-13416A7933AB}" srcOrd="0" destOrd="0" parTransId="{66F10451-6AAE-E144-9A3F-DF50BC36C07B}" sibTransId="{38C0CAFA-CB23-2845-AEBD-D6299DF27573}"/>
    <dgm:cxn modelId="{EEA77CF2-AD96-F24D-BC65-A6300F378015}" srcId="{3A9C2FDD-6FF6-9F4D-90C0-9C2C031EE6A2}" destId="{950B90AD-7797-BF4C-945D-C50793FC7E99}" srcOrd="0" destOrd="0" parTransId="{436E3CD9-7A31-7A41-A285-CEA6AAFDF254}" sibTransId="{B1FCC03F-1BC5-3144-A6E7-62E773482FC4}"/>
    <dgm:cxn modelId="{EDEFE8FE-1B5E-E743-8A76-49802B4AA483}" type="presOf" srcId="{0A762CD8-FD97-CC48-A783-32829DAE9F94}" destId="{480638CB-9AE6-6A4A-BC49-0A30A24987F2}" srcOrd="0" destOrd="1" presId="urn:microsoft.com/office/officeart/2005/8/layout/chevron2"/>
    <dgm:cxn modelId="{0023487E-EEF0-864F-BBD4-EF615687A888}" type="presParOf" srcId="{8359D042-15FF-414B-B6AA-0B39BD237D3F}" destId="{7257A96D-DCB4-1948-A3D8-50E8F71E24E2}" srcOrd="0" destOrd="0" presId="urn:microsoft.com/office/officeart/2005/8/layout/chevron2"/>
    <dgm:cxn modelId="{81DD47C3-EAD5-B249-89B4-868A67E7D2D4}" type="presParOf" srcId="{7257A96D-DCB4-1948-A3D8-50E8F71E24E2}" destId="{7138DB2B-B5AA-C743-8070-337A3DA59B6E}" srcOrd="0" destOrd="0" presId="urn:microsoft.com/office/officeart/2005/8/layout/chevron2"/>
    <dgm:cxn modelId="{5C7BBF44-515A-1540-986A-E8F9C987FEE5}" type="presParOf" srcId="{7257A96D-DCB4-1948-A3D8-50E8F71E24E2}" destId="{9D1A201C-B131-B545-8731-6F17B16931BB}" srcOrd="1" destOrd="0" presId="urn:microsoft.com/office/officeart/2005/8/layout/chevron2"/>
    <dgm:cxn modelId="{24BF42E0-42B2-9749-BDCE-0F3B314FC710}" type="presParOf" srcId="{8359D042-15FF-414B-B6AA-0B39BD237D3F}" destId="{857817B1-0370-3E4B-A8B7-11D0711E1DDF}" srcOrd="1" destOrd="0" presId="urn:microsoft.com/office/officeart/2005/8/layout/chevron2"/>
    <dgm:cxn modelId="{2DAF14F7-BC1E-344F-B3FC-6D2F5995D6BF}" type="presParOf" srcId="{8359D042-15FF-414B-B6AA-0B39BD237D3F}" destId="{B1B3D258-7EF6-3F4A-950A-44082041171A}" srcOrd="2" destOrd="0" presId="urn:microsoft.com/office/officeart/2005/8/layout/chevron2"/>
    <dgm:cxn modelId="{6E1B8BDF-A2A6-DE42-8F21-45DAE032C184}" type="presParOf" srcId="{B1B3D258-7EF6-3F4A-950A-44082041171A}" destId="{B1206D5F-2E95-EA46-B857-D41C46E881A5}" srcOrd="0" destOrd="0" presId="urn:microsoft.com/office/officeart/2005/8/layout/chevron2"/>
    <dgm:cxn modelId="{D19545CE-3F76-C042-8B62-2BD13CEF2725}" type="presParOf" srcId="{B1B3D258-7EF6-3F4A-950A-44082041171A}" destId="{480638CB-9AE6-6A4A-BC49-0A30A24987F2}" srcOrd="1" destOrd="0" presId="urn:microsoft.com/office/officeart/2005/8/layout/chevron2"/>
    <dgm:cxn modelId="{25AE7C44-849A-AC41-9CD3-392ABBC6BFC9}" type="presParOf" srcId="{8359D042-15FF-414B-B6AA-0B39BD237D3F}" destId="{86C72037-BE83-BD41-B720-95494461F077}" srcOrd="3" destOrd="0" presId="urn:microsoft.com/office/officeart/2005/8/layout/chevron2"/>
    <dgm:cxn modelId="{89D4A558-C761-294D-8581-E4E1E45F8146}" type="presParOf" srcId="{8359D042-15FF-414B-B6AA-0B39BD237D3F}" destId="{59F80D53-9A61-4E4A-ACB0-866248338432}" srcOrd="4" destOrd="0" presId="urn:microsoft.com/office/officeart/2005/8/layout/chevron2"/>
    <dgm:cxn modelId="{3D959726-AF42-7D44-A35E-2927578E21CE}" type="presParOf" srcId="{59F80D53-9A61-4E4A-ACB0-866248338432}" destId="{00B10140-E1BE-5E45-A467-89F87B6440D2}" srcOrd="0" destOrd="0" presId="urn:microsoft.com/office/officeart/2005/8/layout/chevron2"/>
    <dgm:cxn modelId="{8CA9D318-A61B-1249-8E7F-94D644CBCE81}" type="presParOf" srcId="{59F80D53-9A61-4E4A-ACB0-866248338432}" destId="{3ADADADC-C878-9943-866C-BAF130CFA1F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C88A57-A399-C946-965A-2B28FB2D646D}" type="doc">
      <dgm:prSet loTypeId="urn:microsoft.com/office/officeart/2005/8/layout/hList7" loCatId="" qsTypeId="urn:microsoft.com/office/officeart/2005/8/quickstyle/simple1" qsCatId="simple" csTypeId="urn:microsoft.com/office/officeart/2005/8/colors/accent1_2" csCatId="accent1" phldr="1"/>
      <dgm:spPr/>
    </dgm:pt>
    <dgm:pt modelId="{29DD916D-A3CE-5442-9F16-E1A51F4872E7}">
      <dgm:prSet phldrT="[Texto]"/>
      <dgm:spPr/>
      <dgm:t>
        <a:bodyPr/>
        <a:lstStyle/>
        <a:p>
          <a:r>
            <a:rPr lang="en-US"/>
            <a:t>“Open Innovation. Open Science. Open to the World” (</a:t>
          </a:r>
          <a:r>
            <a:rPr lang="en-US" err="1"/>
            <a:t>Comissão</a:t>
          </a:r>
          <a:r>
            <a:rPr lang="en-US"/>
            <a:t> </a:t>
          </a:r>
          <a:r>
            <a:rPr lang="en-US" err="1"/>
            <a:t>Europeia</a:t>
          </a:r>
          <a:r>
            <a:rPr lang="en-US"/>
            <a:t> – 2016)</a:t>
          </a:r>
          <a:endParaRPr lang="pt-BR"/>
        </a:p>
      </dgm:t>
    </dgm:pt>
    <dgm:pt modelId="{8B288C76-3F30-7441-BD6A-309153EA34CF}" type="parTrans" cxnId="{2B92B023-20FB-4949-99C8-73916C2DAA6D}">
      <dgm:prSet/>
      <dgm:spPr/>
      <dgm:t>
        <a:bodyPr/>
        <a:lstStyle/>
        <a:p>
          <a:endParaRPr lang="pt-BR"/>
        </a:p>
      </dgm:t>
    </dgm:pt>
    <dgm:pt modelId="{A607B4A7-D749-0B44-8C77-1B482914567B}" type="sibTrans" cxnId="{2B92B023-20FB-4949-99C8-73916C2DAA6D}">
      <dgm:prSet/>
      <dgm:spPr/>
      <dgm:t>
        <a:bodyPr/>
        <a:lstStyle/>
        <a:p>
          <a:endParaRPr lang="pt-BR"/>
        </a:p>
      </dgm:t>
    </dgm:pt>
    <dgm:pt modelId="{830E7EF3-D8BE-3C4A-90C8-6FC0378A5820}">
      <dgm:prSet phldrT="[Texto]"/>
      <dgm:spPr/>
      <dgm:t>
        <a:bodyPr/>
        <a:lstStyle/>
        <a:p>
          <a:r>
            <a:rPr lang="pt-BR"/>
            <a:t>Decreto nº 8.777 (Brasil, 2016)</a:t>
          </a:r>
        </a:p>
      </dgm:t>
    </dgm:pt>
    <dgm:pt modelId="{60D760BD-9CD6-FC47-B2DE-8B91EB3E25A4}" type="parTrans" cxnId="{1294522B-29C2-5645-A7AF-D743AF1B1573}">
      <dgm:prSet/>
      <dgm:spPr/>
      <dgm:t>
        <a:bodyPr/>
        <a:lstStyle/>
        <a:p>
          <a:endParaRPr lang="pt-BR"/>
        </a:p>
      </dgm:t>
    </dgm:pt>
    <dgm:pt modelId="{9B2AD699-359E-B546-A9C1-E839C4FE9333}" type="sibTrans" cxnId="{1294522B-29C2-5645-A7AF-D743AF1B1573}">
      <dgm:prSet/>
      <dgm:spPr/>
      <dgm:t>
        <a:bodyPr/>
        <a:lstStyle/>
        <a:p>
          <a:endParaRPr lang="pt-BR"/>
        </a:p>
      </dgm:t>
    </dgm:pt>
    <dgm:pt modelId="{4C950709-1FAD-BA46-AB0B-F62BA8CF6D37}">
      <dgm:prSet phldrT="[Texto]"/>
      <dgm:spPr/>
      <dgm:t>
        <a:bodyPr/>
        <a:lstStyle/>
        <a:p>
          <a:r>
            <a:rPr lang="pt-BR"/>
            <a:t>ARC Open Access </a:t>
          </a:r>
          <a:r>
            <a:rPr lang="pt-BR" err="1"/>
            <a:t>Policy</a:t>
          </a:r>
          <a:r>
            <a:rPr lang="pt-BR"/>
            <a:t> (Conselho de Pesquisa Australiano - 2017)</a:t>
          </a:r>
        </a:p>
      </dgm:t>
    </dgm:pt>
    <dgm:pt modelId="{5639155D-EC63-9E49-9E4B-868A589FCEE1}" type="parTrans" cxnId="{FEF98DFF-7DC1-CA4E-971F-E333C26FD033}">
      <dgm:prSet/>
      <dgm:spPr/>
      <dgm:t>
        <a:bodyPr/>
        <a:lstStyle/>
        <a:p>
          <a:endParaRPr lang="pt-BR"/>
        </a:p>
      </dgm:t>
    </dgm:pt>
    <dgm:pt modelId="{E6635D76-3608-2C49-BA37-7073F3262919}" type="sibTrans" cxnId="{FEF98DFF-7DC1-CA4E-971F-E333C26FD033}">
      <dgm:prSet/>
      <dgm:spPr/>
      <dgm:t>
        <a:bodyPr/>
        <a:lstStyle/>
        <a:p>
          <a:endParaRPr lang="pt-BR"/>
        </a:p>
      </dgm:t>
    </dgm:pt>
    <dgm:pt modelId="{51FED26D-334D-1941-86FD-3131DFB00693}">
      <dgm:prSet/>
      <dgm:spPr/>
      <dgm:t>
        <a:bodyPr/>
        <a:lstStyle/>
        <a:p>
          <a:r>
            <a:rPr lang="pt-BR"/>
            <a:t>Declaração do Panamá (2018)</a:t>
          </a:r>
        </a:p>
      </dgm:t>
    </dgm:pt>
    <dgm:pt modelId="{F3388BB0-996C-9A4E-A5B9-8F6FC3A166B0}" type="parTrans" cxnId="{69C6107D-9EB1-B24B-B039-E735A842D9AE}">
      <dgm:prSet/>
      <dgm:spPr/>
      <dgm:t>
        <a:bodyPr/>
        <a:lstStyle/>
        <a:p>
          <a:endParaRPr lang="pt-BR"/>
        </a:p>
      </dgm:t>
    </dgm:pt>
    <dgm:pt modelId="{4D1BEEF6-98BB-9946-AE18-04F01232C0B8}" type="sibTrans" cxnId="{69C6107D-9EB1-B24B-B039-E735A842D9AE}">
      <dgm:prSet/>
      <dgm:spPr/>
      <dgm:t>
        <a:bodyPr/>
        <a:lstStyle/>
        <a:p>
          <a:endParaRPr lang="pt-BR"/>
        </a:p>
      </dgm:t>
    </dgm:pt>
    <dgm:pt modelId="{53B7E22F-DEA5-0040-96E9-9F0952CE9DD7}">
      <dgm:prSet/>
      <dgm:spPr/>
      <dgm:t>
        <a:bodyPr/>
        <a:lstStyle/>
        <a:p>
          <a:r>
            <a:rPr lang="pt-BR"/>
            <a:t>4º Plano de Ação Nacional em Governo Aberto (Brasil - 2018)</a:t>
          </a:r>
        </a:p>
      </dgm:t>
    </dgm:pt>
    <dgm:pt modelId="{4D48FC99-7FEF-8046-A1FF-05FE3E457E2D}" type="parTrans" cxnId="{7413AA5E-E506-8040-ADA2-A88CDEECD333}">
      <dgm:prSet/>
      <dgm:spPr/>
      <dgm:t>
        <a:bodyPr/>
        <a:lstStyle/>
        <a:p>
          <a:endParaRPr lang="pt-BR"/>
        </a:p>
      </dgm:t>
    </dgm:pt>
    <dgm:pt modelId="{123A7DEE-02D6-D143-9E47-58439D7D90AA}" type="sibTrans" cxnId="{7413AA5E-E506-8040-ADA2-A88CDEECD333}">
      <dgm:prSet/>
      <dgm:spPr/>
      <dgm:t>
        <a:bodyPr/>
        <a:lstStyle/>
        <a:p>
          <a:endParaRPr lang="pt-BR"/>
        </a:p>
      </dgm:t>
    </dgm:pt>
    <dgm:pt modelId="{D8869CDB-BAC1-C64D-B0BB-3FBDB622566D}" type="pres">
      <dgm:prSet presAssocID="{F0C88A57-A399-C946-965A-2B28FB2D646D}" presName="Name0" presStyleCnt="0">
        <dgm:presLayoutVars>
          <dgm:dir/>
          <dgm:resizeHandles val="exact"/>
        </dgm:presLayoutVars>
      </dgm:prSet>
      <dgm:spPr/>
    </dgm:pt>
    <dgm:pt modelId="{726F5963-77F8-F241-A67B-0380572B2D88}" type="pres">
      <dgm:prSet presAssocID="{F0C88A57-A399-C946-965A-2B28FB2D646D}" presName="fgShape" presStyleLbl="fgShp" presStyleIdx="0" presStyleCnt="1"/>
      <dgm:spPr/>
    </dgm:pt>
    <dgm:pt modelId="{36A42A2F-474E-1E4C-84C8-0A51E4563361}" type="pres">
      <dgm:prSet presAssocID="{F0C88A57-A399-C946-965A-2B28FB2D646D}" presName="linComp" presStyleCnt="0"/>
      <dgm:spPr/>
    </dgm:pt>
    <dgm:pt modelId="{6019FC50-917B-A94C-A567-5798B98DE0F7}" type="pres">
      <dgm:prSet presAssocID="{29DD916D-A3CE-5442-9F16-E1A51F4872E7}" presName="compNode" presStyleCnt="0"/>
      <dgm:spPr/>
    </dgm:pt>
    <dgm:pt modelId="{4B8FAFAE-436A-E448-AD54-3A56AADD4B7E}" type="pres">
      <dgm:prSet presAssocID="{29DD916D-A3CE-5442-9F16-E1A51F4872E7}" presName="bkgdShape" presStyleLbl="node1" presStyleIdx="0" presStyleCnt="5"/>
      <dgm:spPr/>
    </dgm:pt>
    <dgm:pt modelId="{EFBCB357-EE9E-B448-9E88-F004BD65194B}" type="pres">
      <dgm:prSet presAssocID="{29DD916D-A3CE-5442-9F16-E1A51F4872E7}" presName="nodeTx" presStyleLbl="node1" presStyleIdx="0" presStyleCnt="5">
        <dgm:presLayoutVars>
          <dgm:bulletEnabled val="1"/>
        </dgm:presLayoutVars>
      </dgm:prSet>
      <dgm:spPr/>
    </dgm:pt>
    <dgm:pt modelId="{C780BF3B-795C-8646-AA24-AC1970466909}" type="pres">
      <dgm:prSet presAssocID="{29DD916D-A3CE-5442-9F16-E1A51F4872E7}" presName="invisiNode" presStyleLbl="node1" presStyleIdx="0" presStyleCnt="5"/>
      <dgm:spPr/>
    </dgm:pt>
    <dgm:pt modelId="{22003931-A69F-EF4F-B356-B7864F7E5032}" type="pres">
      <dgm:prSet presAssocID="{29DD916D-A3CE-5442-9F16-E1A51F4872E7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</dgm:spPr>
    </dgm:pt>
    <dgm:pt modelId="{6E2D0B7B-1A54-7745-9D53-F5C7E4208C8F}" type="pres">
      <dgm:prSet presAssocID="{A607B4A7-D749-0B44-8C77-1B482914567B}" presName="sibTrans" presStyleLbl="sibTrans2D1" presStyleIdx="0" presStyleCnt="0"/>
      <dgm:spPr/>
    </dgm:pt>
    <dgm:pt modelId="{D0C2880E-4743-DD41-8C7E-46C3A3A6D81E}" type="pres">
      <dgm:prSet presAssocID="{830E7EF3-D8BE-3C4A-90C8-6FC0378A5820}" presName="compNode" presStyleCnt="0"/>
      <dgm:spPr/>
    </dgm:pt>
    <dgm:pt modelId="{189DD3D3-ABB3-7142-8EDA-8E78F1743E80}" type="pres">
      <dgm:prSet presAssocID="{830E7EF3-D8BE-3C4A-90C8-6FC0378A5820}" presName="bkgdShape" presStyleLbl="node1" presStyleIdx="1" presStyleCnt="5"/>
      <dgm:spPr/>
    </dgm:pt>
    <dgm:pt modelId="{E4786179-26E4-5748-BADC-67C58E566565}" type="pres">
      <dgm:prSet presAssocID="{830E7EF3-D8BE-3C4A-90C8-6FC0378A5820}" presName="nodeTx" presStyleLbl="node1" presStyleIdx="1" presStyleCnt="5">
        <dgm:presLayoutVars>
          <dgm:bulletEnabled val="1"/>
        </dgm:presLayoutVars>
      </dgm:prSet>
      <dgm:spPr/>
    </dgm:pt>
    <dgm:pt modelId="{EB5FC826-43BA-304F-AD3A-371F2979FFEC}" type="pres">
      <dgm:prSet presAssocID="{830E7EF3-D8BE-3C4A-90C8-6FC0378A5820}" presName="invisiNode" presStyleLbl="node1" presStyleIdx="1" presStyleCnt="5"/>
      <dgm:spPr/>
    </dgm:pt>
    <dgm:pt modelId="{AD103B4A-F92D-6745-94BA-8D7B4253E5F3}" type="pres">
      <dgm:prSet presAssocID="{830E7EF3-D8BE-3C4A-90C8-6FC0378A5820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BA01075-B445-ED4D-AD0D-710B1FB43C3C}" type="pres">
      <dgm:prSet presAssocID="{9B2AD699-359E-B546-A9C1-E839C4FE9333}" presName="sibTrans" presStyleLbl="sibTrans2D1" presStyleIdx="0" presStyleCnt="0"/>
      <dgm:spPr/>
    </dgm:pt>
    <dgm:pt modelId="{558F0DE3-1774-5841-AC8E-D1943A10AC51}" type="pres">
      <dgm:prSet presAssocID="{4C950709-1FAD-BA46-AB0B-F62BA8CF6D37}" presName="compNode" presStyleCnt="0"/>
      <dgm:spPr/>
    </dgm:pt>
    <dgm:pt modelId="{049D768C-171A-E045-83AB-56A06AA27879}" type="pres">
      <dgm:prSet presAssocID="{4C950709-1FAD-BA46-AB0B-F62BA8CF6D37}" presName="bkgdShape" presStyleLbl="node1" presStyleIdx="2" presStyleCnt="5"/>
      <dgm:spPr/>
    </dgm:pt>
    <dgm:pt modelId="{6A2012CF-17B8-E747-A61D-C801B307008B}" type="pres">
      <dgm:prSet presAssocID="{4C950709-1FAD-BA46-AB0B-F62BA8CF6D37}" presName="nodeTx" presStyleLbl="node1" presStyleIdx="2" presStyleCnt="5">
        <dgm:presLayoutVars>
          <dgm:bulletEnabled val="1"/>
        </dgm:presLayoutVars>
      </dgm:prSet>
      <dgm:spPr/>
    </dgm:pt>
    <dgm:pt modelId="{E4AF4C76-E253-CE44-A5A3-B970457F07B6}" type="pres">
      <dgm:prSet presAssocID="{4C950709-1FAD-BA46-AB0B-F62BA8CF6D37}" presName="invisiNode" presStyleLbl="node1" presStyleIdx="2" presStyleCnt="5"/>
      <dgm:spPr/>
    </dgm:pt>
    <dgm:pt modelId="{073CAD16-23F6-594F-8269-4AAA582A420D}" type="pres">
      <dgm:prSet presAssocID="{4C950709-1FAD-BA46-AB0B-F62BA8CF6D37}" presName="imagNode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4E7DE7F9-A320-0948-B1B7-09030583C754}" type="pres">
      <dgm:prSet presAssocID="{E6635D76-3608-2C49-BA37-7073F3262919}" presName="sibTrans" presStyleLbl="sibTrans2D1" presStyleIdx="0" presStyleCnt="0"/>
      <dgm:spPr/>
    </dgm:pt>
    <dgm:pt modelId="{C758C156-E68A-A548-826E-C2B22009F1AC}" type="pres">
      <dgm:prSet presAssocID="{51FED26D-334D-1941-86FD-3131DFB00693}" presName="compNode" presStyleCnt="0"/>
      <dgm:spPr/>
    </dgm:pt>
    <dgm:pt modelId="{F7FD4ECC-7347-534C-AC48-4266ED284FE2}" type="pres">
      <dgm:prSet presAssocID="{51FED26D-334D-1941-86FD-3131DFB00693}" presName="bkgdShape" presStyleLbl="node1" presStyleIdx="3" presStyleCnt="5"/>
      <dgm:spPr/>
    </dgm:pt>
    <dgm:pt modelId="{0D78FE5F-0C4C-F548-88CD-E66FD6A32F5D}" type="pres">
      <dgm:prSet presAssocID="{51FED26D-334D-1941-86FD-3131DFB00693}" presName="nodeTx" presStyleLbl="node1" presStyleIdx="3" presStyleCnt="5">
        <dgm:presLayoutVars>
          <dgm:bulletEnabled val="1"/>
        </dgm:presLayoutVars>
      </dgm:prSet>
      <dgm:spPr/>
    </dgm:pt>
    <dgm:pt modelId="{42E03BF2-BE1D-064E-AF36-19B52CAA2E67}" type="pres">
      <dgm:prSet presAssocID="{51FED26D-334D-1941-86FD-3131DFB00693}" presName="invisiNode" presStyleLbl="node1" presStyleIdx="3" presStyleCnt="5"/>
      <dgm:spPr/>
    </dgm:pt>
    <dgm:pt modelId="{C043FE10-1F1D-9042-8E14-F38EEF6003A8}" type="pres">
      <dgm:prSet presAssocID="{51FED26D-334D-1941-86FD-3131DFB00693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7000" r="-57000"/>
          </a:stretch>
        </a:blipFill>
      </dgm:spPr>
    </dgm:pt>
    <dgm:pt modelId="{BD4603DC-6A70-7D4A-9B8F-BC6D5FC88913}" type="pres">
      <dgm:prSet presAssocID="{4D1BEEF6-98BB-9946-AE18-04F01232C0B8}" presName="sibTrans" presStyleLbl="sibTrans2D1" presStyleIdx="0" presStyleCnt="0"/>
      <dgm:spPr/>
    </dgm:pt>
    <dgm:pt modelId="{A512248A-BF73-A746-82F5-0974899E8369}" type="pres">
      <dgm:prSet presAssocID="{53B7E22F-DEA5-0040-96E9-9F0952CE9DD7}" presName="compNode" presStyleCnt="0"/>
      <dgm:spPr/>
    </dgm:pt>
    <dgm:pt modelId="{F90A172C-CA75-9D4D-9A63-C772C3F3085F}" type="pres">
      <dgm:prSet presAssocID="{53B7E22F-DEA5-0040-96E9-9F0952CE9DD7}" presName="bkgdShape" presStyleLbl="node1" presStyleIdx="4" presStyleCnt="5"/>
      <dgm:spPr/>
    </dgm:pt>
    <dgm:pt modelId="{8E7C6A1D-75B9-2942-A3A8-147492B646AD}" type="pres">
      <dgm:prSet presAssocID="{53B7E22F-DEA5-0040-96E9-9F0952CE9DD7}" presName="nodeTx" presStyleLbl="node1" presStyleIdx="4" presStyleCnt="5">
        <dgm:presLayoutVars>
          <dgm:bulletEnabled val="1"/>
        </dgm:presLayoutVars>
      </dgm:prSet>
      <dgm:spPr/>
    </dgm:pt>
    <dgm:pt modelId="{D35A4E51-D013-BB4A-A4B7-EB08F5B83A96}" type="pres">
      <dgm:prSet presAssocID="{53B7E22F-DEA5-0040-96E9-9F0952CE9DD7}" presName="invisiNode" presStyleLbl="node1" presStyleIdx="4" presStyleCnt="5"/>
      <dgm:spPr/>
    </dgm:pt>
    <dgm:pt modelId="{6EF605AC-155C-8D45-993F-EE96F20C8874}" type="pres">
      <dgm:prSet presAssocID="{53B7E22F-DEA5-0040-96E9-9F0952CE9DD7}" presName="imagNode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</dgm:pt>
  </dgm:ptLst>
  <dgm:cxnLst>
    <dgm:cxn modelId="{B419B210-9B71-4844-A1C8-FA47EFB427D5}" type="presOf" srcId="{29DD916D-A3CE-5442-9F16-E1A51F4872E7}" destId="{4B8FAFAE-436A-E448-AD54-3A56AADD4B7E}" srcOrd="0" destOrd="0" presId="urn:microsoft.com/office/officeart/2005/8/layout/hList7"/>
    <dgm:cxn modelId="{E8457012-1C16-FC4A-8C62-2971B1D88301}" type="presOf" srcId="{4D1BEEF6-98BB-9946-AE18-04F01232C0B8}" destId="{BD4603DC-6A70-7D4A-9B8F-BC6D5FC88913}" srcOrd="0" destOrd="0" presId="urn:microsoft.com/office/officeart/2005/8/layout/hList7"/>
    <dgm:cxn modelId="{2B92B023-20FB-4949-99C8-73916C2DAA6D}" srcId="{F0C88A57-A399-C946-965A-2B28FB2D646D}" destId="{29DD916D-A3CE-5442-9F16-E1A51F4872E7}" srcOrd="0" destOrd="0" parTransId="{8B288C76-3F30-7441-BD6A-309153EA34CF}" sibTransId="{A607B4A7-D749-0B44-8C77-1B482914567B}"/>
    <dgm:cxn modelId="{1294522B-29C2-5645-A7AF-D743AF1B1573}" srcId="{F0C88A57-A399-C946-965A-2B28FB2D646D}" destId="{830E7EF3-D8BE-3C4A-90C8-6FC0378A5820}" srcOrd="1" destOrd="0" parTransId="{60D760BD-9CD6-FC47-B2DE-8B91EB3E25A4}" sibTransId="{9B2AD699-359E-B546-A9C1-E839C4FE9333}"/>
    <dgm:cxn modelId="{0364124E-89D5-4F44-9F53-C3B5E46872EE}" type="presOf" srcId="{4C950709-1FAD-BA46-AB0B-F62BA8CF6D37}" destId="{049D768C-171A-E045-83AB-56A06AA27879}" srcOrd="0" destOrd="0" presId="urn:microsoft.com/office/officeart/2005/8/layout/hList7"/>
    <dgm:cxn modelId="{E5DA8C55-2033-6F46-AEDA-3ED51FEFBD33}" type="presOf" srcId="{E6635D76-3608-2C49-BA37-7073F3262919}" destId="{4E7DE7F9-A320-0948-B1B7-09030583C754}" srcOrd="0" destOrd="0" presId="urn:microsoft.com/office/officeart/2005/8/layout/hList7"/>
    <dgm:cxn modelId="{6CD15459-D329-4F45-8260-7B50260971B3}" type="presOf" srcId="{9B2AD699-359E-B546-A9C1-E839C4FE9333}" destId="{4BA01075-B445-ED4D-AD0D-710B1FB43C3C}" srcOrd="0" destOrd="0" presId="urn:microsoft.com/office/officeart/2005/8/layout/hList7"/>
    <dgm:cxn modelId="{7413AA5E-E506-8040-ADA2-A88CDEECD333}" srcId="{F0C88A57-A399-C946-965A-2B28FB2D646D}" destId="{53B7E22F-DEA5-0040-96E9-9F0952CE9DD7}" srcOrd="4" destOrd="0" parTransId="{4D48FC99-7FEF-8046-A1FF-05FE3E457E2D}" sibTransId="{123A7DEE-02D6-D143-9E47-58439D7D90AA}"/>
    <dgm:cxn modelId="{69C6107D-9EB1-B24B-B039-E735A842D9AE}" srcId="{F0C88A57-A399-C946-965A-2B28FB2D646D}" destId="{51FED26D-334D-1941-86FD-3131DFB00693}" srcOrd="3" destOrd="0" parTransId="{F3388BB0-996C-9A4E-A5B9-8F6FC3A166B0}" sibTransId="{4D1BEEF6-98BB-9946-AE18-04F01232C0B8}"/>
    <dgm:cxn modelId="{C3D41380-99FA-394C-8D44-7FC7643CE565}" type="presOf" srcId="{A607B4A7-D749-0B44-8C77-1B482914567B}" destId="{6E2D0B7B-1A54-7745-9D53-F5C7E4208C8F}" srcOrd="0" destOrd="0" presId="urn:microsoft.com/office/officeart/2005/8/layout/hList7"/>
    <dgm:cxn modelId="{F2E6FD83-9B59-284C-8E2A-959E4683E22F}" type="presOf" srcId="{51FED26D-334D-1941-86FD-3131DFB00693}" destId="{F7FD4ECC-7347-534C-AC48-4266ED284FE2}" srcOrd="0" destOrd="0" presId="urn:microsoft.com/office/officeart/2005/8/layout/hList7"/>
    <dgm:cxn modelId="{0C91C78D-7E5B-4A46-AD27-BF78ED3D0479}" type="presOf" srcId="{F0C88A57-A399-C946-965A-2B28FB2D646D}" destId="{D8869CDB-BAC1-C64D-B0BB-3FBDB622566D}" srcOrd="0" destOrd="0" presId="urn:microsoft.com/office/officeart/2005/8/layout/hList7"/>
    <dgm:cxn modelId="{72699797-9290-1746-9A2A-A78228CC91DC}" type="presOf" srcId="{51FED26D-334D-1941-86FD-3131DFB00693}" destId="{0D78FE5F-0C4C-F548-88CD-E66FD6A32F5D}" srcOrd="1" destOrd="0" presId="urn:microsoft.com/office/officeart/2005/8/layout/hList7"/>
    <dgm:cxn modelId="{247313BF-9E93-284E-B807-05879B6801B5}" type="presOf" srcId="{29DD916D-A3CE-5442-9F16-E1A51F4872E7}" destId="{EFBCB357-EE9E-B448-9E88-F004BD65194B}" srcOrd="1" destOrd="0" presId="urn:microsoft.com/office/officeart/2005/8/layout/hList7"/>
    <dgm:cxn modelId="{FEC5C2C9-AF53-D443-BE21-5AEE5AA5BB6B}" type="presOf" srcId="{830E7EF3-D8BE-3C4A-90C8-6FC0378A5820}" destId="{189DD3D3-ABB3-7142-8EDA-8E78F1743E80}" srcOrd="0" destOrd="0" presId="urn:microsoft.com/office/officeart/2005/8/layout/hList7"/>
    <dgm:cxn modelId="{DCAC05DE-2C2D-4346-9F4A-04D5E6E796F1}" type="presOf" srcId="{53B7E22F-DEA5-0040-96E9-9F0952CE9DD7}" destId="{F90A172C-CA75-9D4D-9A63-C772C3F3085F}" srcOrd="0" destOrd="0" presId="urn:microsoft.com/office/officeart/2005/8/layout/hList7"/>
    <dgm:cxn modelId="{86397DE5-F6D5-F443-892F-B61634C34C21}" type="presOf" srcId="{53B7E22F-DEA5-0040-96E9-9F0952CE9DD7}" destId="{8E7C6A1D-75B9-2942-A3A8-147492B646AD}" srcOrd="1" destOrd="0" presId="urn:microsoft.com/office/officeart/2005/8/layout/hList7"/>
    <dgm:cxn modelId="{53A01EE6-0ED9-B14D-BE5C-FBE9313C08B4}" type="presOf" srcId="{4C950709-1FAD-BA46-AB0B-F62BA8CF6D37}" destId="{6A2012CF-17B8-E747-A61D-C801B307008B}" srcOrd="1" destOrd="0" presId="urn:microsoft.com/office/officeart/2005/8/layout/hList7"/>
    <dgm:cxn modelId="{811EB1F4-FF4D-D94A-AA11-24B966AC27DA}" type="presOf" srcId="{830E7EF3-D8BE-3C4A-90C8-6FC0378A5820}" destId="{E4786179-26E4-5748-BADC-67C58E566565}" srcOrd="1" destOrd="0" presId="urn:microsoft.com/office/officeart/2005/8/layout/hList7"/>
    <dgm:cxn modelId="{FEF98DFF-7DC1-CA4E-971F-E333C26FD033}" srcId="{F0C88A57-A399-C946-965A-2B28FB2D646D}" destId="{4C950709-1FAD-BA46-AB0B-F62BA8CF6D37}" srcOrd="2" destOrd="0" parTransId="{5639155D-EC63-9E49-9E4B-868A589FCEE1}" sibTransId="{E6635D76-3608-2C49-BA37-7073F3262919}"/>
    <dgm:cxn modelId="{D8BCE5F6-E640-9646-B8D8-F72B738B8FCD}" type="presParOf" srcId="{D8869CDB-BAC1-C64D-B0BB-3FBDB622566D}" destId="{726F5963-77F8-F241-A67B-0380572B2D88}" srcOrd="0" destOrd="0" presId="urn:microsoft.com/office/officeart/2005/8/layout/hList7"/>
    <dgm:cxn modelId="{42A5941D-D932-8840-8FDE-AE7859E11AB6}" type="presParOf" srcId="{D8869CDB-BAC1-C64D-B0BB-3FBDB622566D}" destId="{36A42A2F-474E-1E4C-84C8-0A51E4563361}" srcOrd="1" destOrd="0" presId="urn:microsoft.com/office/officeart/2005/8/layout/hList7"/>
    <dgm:cxn modelId="{B9A56990-6021-0B42-9C9F-79BDA0D78F0C}" type="presParOf" srcId="{36A42A2F-474E-1E4C-84C8-0A51E4563361}" destId="{6019FC50-917B-A94C-A567-5798B98DE0F7}" srcOrd="0" destOrd="0" presId="urn:microsoft.com/office/officeart/2005/8/layout/hList7"/>
    <dgm:cxn modelId="{8797981C-F382-6947-95B0-4C62D2444988}" type="presParOf" srcId="{6019FC50-917B-A94C-A567-5798B98DE0F7}" destId="{4B8FAFAE-436A-E448-AD54-3A56AADD4B7E}" srcOrd="0" destOrd="0" presId="urn:microsoft.com/office/officeart/2005/8/layout/hList7"/>
    <dgm:cxn modelId="{584394B8-7F6B-6E41-8AAE-C3711FBF77C3}" type="presParOf" srcId="{6019FC50-917B-A94C-A567-5798B98DE0F7}" destId="{EFBCB357-EE9E-B448-9E88-F004BD65194B}" srcOrd="1" destOrd="0" presId="urn:microsoft.com/office/officeart/2005/8/layout/hList7"/>
    <dgm:cxn modelId="{23996AB2-A479-6241-B72A-3752FB3C8007}" type="presParOf" srcId="{6019FC50-917B-A94C-A567-5798B98DE0F7}" destId="{C780BF3B-795C-8646-AA24-AC1970466909}" srcOrd="2" destOrd="0" presId="urn:microsoft.com/office/officeart/2005/8/layout/hList7"/>
    <dgm:cxn modelId="{2179F4D3-15BB-2945-9E9E-663B6E1F0C67}" type="presParOf" srcId="{6019FC50-917B-A94C-A567-5798B98DE0F7}" destId="{22003931-A69F-EF4F-B356-B7864F7E5032}" srcOrd="3" destOrd="0" presId="urn:microsoft.com/office/officeart/2005/8/layout/hList7"/>
    <dgm:cxn modelId="{9D55E320-33E0-7B4C-9C61-BF99F0504985}" type="presParOf" srcId="{36A42A2F-474E-1E4C-84C8-0A51E4563361}" destId="{6E2D0B7B-1A54-7745-9D53-F5C7E4208C8F}" srcOrd="1" destOrd="0" presId="urn:microsoft.com/office/officeart/2005/8/layout/hList7"/>
    <dgm:cxn modelId="{A7AB52E6-6D7B-ED47-BFCC-0E4AEEC8A4D3}" type="presParOf" srcId="{36A42A2F-474E-1E4C-84C8-0A51E4563361}" destId="{D0C2880E-4743-DD41-8C7E-46C3A3A6D81E}" srcOrd="2" destOrd="0" presId="urn:microsoft.com/office/officeart/2005/8/layout/hList7"/>
    <dgm:cxn modelId="{088B16FA-8CDA-D145-A16A-F5FDBBE74BF2}" type="presParOf" srcId="{D0C2880E-4743-DD41-8C7E-46C3A3A6D81E}" destId="{189DD3D3-ABB3-7142-8EDA-8E78F1743E80}" srcOrd="0" destOrd="0" presId="urn:microsoft.com/office/officeart/2005/8/layout/hList7"/>
    <dgm:cxn modelId="{8B75DE7A-8E85-3241-BF52-E0B3FD29DF4B}" type="presParOf" srcId="{D0C2880E-4743-DD41-8C7E-46C3A3A6D81E}" destId="{E4786179-26E4-5748-BADC-67C58E566565}" srcOrd="1" destOrd="0" presId="urn:microsoft.com/office/officeart/2005/8/layout/hList7"/>
    <dgm:cxn modelId="{B0E6776D-D149-184C-9392-79FCEA53772C}" type="presParOf" srcId="{D0C2880E-4743-DD41-8C7E-46C3A3A6D81E}" destId="{EB5FC826-43BA-304F-AD3A-371F2979FFEC}" srcOrd="2" destOrd="0" presId="urn:microsoft.com/office/officeart/2005/8/layout/hList7"/>
    <dgm:cxn modelId="{A1371146-EB45-8142-86BA-64CF838EDF67}" type="presParOf" srcId="{D0C2880E-4743-DD41-8C7E-46C3A3A6D81E}" destId="{AD103B4A-F92D-6745-94BA-8D7B4253E5F3}" srcOrd="3" destOrd="0" presId="urn:microsoft.com/office/officeart/2005/8/layout/hList7"/>
    <dgm:cxn modelId="{31E4DA78-1F8B-A444-9E68-2E4FB34B7634}" type="presParOf" srcId="{36A42A2F-474E-1E4C-84C8-0A51E4563361}" destId="{4BA01075-B445-ED4D-AD0D-710B1FB43C3C}" srcOrd="3" destOrd="0" presId="urn:microsoft.com/office/officeart/2005/8/layout/hList7"/>
    <dgm:cxn modelId="{18F12FE4-5BC6-2942-BE38-B0746EA9D375}" type="presParOf" srcId="{36A42A2F-474E-1E4C-84C8-0A51E4563361}" destId="{558F0DE3-1774-5841-AC8E-D1943A10AC51}" srcOrd="4" destOrd="0" presId="urn:microsoft.com/office/officeart/2005/8/layout/hList7"/>
    <dgm:cxn modelId="{3ED5C77C-6EC1-7041-8E46-C1A7629266C0}" type="presParOf" srcId="{558F0DE3-1774-5841-AC8E-D1943A10AC51}" destId="{049D768C-171A-E045-83AB-56A06AA27879}" srcOrd="0" destOrd="0" presId="urn:microsoft.com/office/officeart/2005/8/layout/hList7"/>
    <dgm:cxn modelId="{CD021DB3-11BB-D147-863E-B526FFC6DD41}" type="presParOf" srcId="{558F0DE3-1774-5841-AC8E-D1943A10AC51}" destId="{6A2012CF-17B8-E747-A61D-C801B307008B}" srcOrd="1" destOrd="0" presId="urn:microsoft.com/office/officeart/2005/8/layout/hList7"/>
    <dgm:cxn modelId="{F4795E81-A837-1A46-A46B-AD3AB272DE32}" type="presParOf" srcId="{558F0DE3-1774-5841-AC8E-D1943A10AC51}" destId="{E4AF4C76-E253-CE44-A5A3-B970457F07B6}" srcOrd="2" destOrd="0" presId="urn:microsoft.com/office/officeart/2005/8/layout/hList7"/>
    <dgm:cxn modelId="{C9752E55-476E-A443-9F23-0E7966B07C22}" type="presParOf" srcId="{558F0DE3-1774-5841-AC8E-D1943A10AC51}" destId="{073CAD16-23F6-594F-8269-4AAA582A420D}" srcOrd="3" destOrd="0" presId="urn:microsoft.com/office/officeart/2005/8/layout/hList7"/>
    <dgm:cxn modelId="{195D1863-2B59-7F49-9AEB-BBF921F6C946}" type="presParOf" srcId="{36A42A2F-474E-1E4C-84C8-0A51E4563361}" destId="{4E7DE7F9-A320-0948-B1B7-09030583C754}" srcOrd="5" destOrd="0" presId="urn:microsoft.com/office/officeart/2005/8/layout/hList7"/>
    <dgm:cxn modelId="{99834B39-6DE9-494D-A994-CE6D270DB5F4}" type="presParOf" srcId="{36A42A2F-474E-1E4C-84C8-0A51E4563361}" destId="{C758C156-E68A-A548-826E-C2B22009F1AC}" srcOrd="6" destOrd="0" presId="urn:microsoft.com/office/officeart/2005/8/layout/hList7"/>
    <dgm:cxn modelId="{2D45F1B8-5A4B-2046-BB84-2C33D593DFB7}" type="presParOf" srcId="{C758C156-E68A-A548-826E-C2B22009F1AC}" destId="{F7FD4ECC-7347-534C-AC48-4266ED284FE2}" srcOrd="0" destOrd="0" presId="urn:microsoft.com/office/officeart/2005/8/layout/hList7"/>
    <dgm:cxn modelId="{3CB0D9F8-3C0C-A447-A90F-CF6612D75D72}" type="presParOf" srcId="{C758C156-E68A-A548-826E-C2B22009F1AC}" destId="{0D78FE5F-0C4C-F548-88CD-E66FD6A32F5D}" srcOrd="1" destOrd="0" presId="urn:microsoft.com/office/officeart/2005/8/layout/hList7"/>
    <dgm:cxn modelId="{29E9BA2E-83C8-3E4D-A2A2-1EA385A40326}" type="presParOf" srcId="{C758C156-E68A-A548-826E-C2B22009F1AC}" destId="{42E03BF2-BE1D-064E-AF36-19B52CAA2E67}" srcOrd="2" destOrd="0" presId="urn:microsoft.com/office/officeart/2005/8/layout/hList7"/>
    <dgm:cxn modelId="{6DBE68E2-B065-5343-99F5-C17E618B28B8}" type="presParOf" srcId="{C758C156-E68A-A548-826E-C2B22009F1AC}" destId="{C043FE10-1F1D-9042-8E14-F38EEF6003A8}" srcOrd="3" destOrd="0" presId="urn:microsoft.com/office/officeart/2005/8/layout/hList7"/>
    <dgm:cxn modelId="{CAC1FEDA-11A6-B840-8595-6206718509CF}" type="presParOf" srcId="{36A42A2F-474E-1E4C-84C8-0A51E4563361}" destId="{BD4603DC-6A70-7D4A-9B8F-BC6D5FC88913}" srcOrd="7" destOrd="0" presId="urn:microsoft.com/office/officeart/2005/8/layout/hList7"/>
    <dgm:cxn modelId="{FB9CA361-83B4-7E4E-BE24-4212AA14A003}" type="presParOf" srcId="{36A42A2F-474E-1E4C-84C8-0A51E4563361}" destId="{A512248A-BF73-A746-82F5-0974899E8369}" srcOrd="8" destOrd="0" presId="urn:microsoft.com/office/officeart/2005/8/layout/hList7"/>
    <dgm:cxn modelId="{5ED8438D-190C-3D40-91A5-EEF820D4C636}" type="presParOf" srcId="{A512248A-BF73-A746-82F5-0974899E8369}" destId="{F90A172C-CA75-9D4D-9A63-C772C3F3085F}" srcOrd="0" destOrd="0" presId="urn:microsoft.com/office/officeart/2005/8/layout/hList7"/>
    <dgm:cxn modelId="{A748C4F5-A845-374D-B1B0-C4A480A47862}" type="presParOf" srcId="{A512248A-BF73-A746-82F5-0974899E8369}" destId="{8E7C6A1D-75B9-2942-A3A8-147492B646AD}" srcOrd="1" destOrd="0" presId="urn:microsoft.com/office/officeart/2005/8/layout/hList7"/>
    <dgm:cxn modelId="{C1636408-699C-3A4D-8EFC-15CE24FA8664}" type="presParOf" srcId="{A512248A-BF73-A746-82F5-0974899E8369}" destId="{D35A4E51-D013-BB4A-A4B7-EB08F5B83A96}" srcOrd="2" destOrd="0" presId="urn:microsoft.com/office/officeart/2005/8/layout/hList7"/>
    <dgm:cxn modelId="{937D2E6D-DD05-EB44-B03C-76AAF3BDC792}" type="presParOf" srcId="{A512248A-BF73-A746-82F5-0974899E8369}" destId="{6EF605AC-155C-8D45-993F-EE96F20C887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26204A-32BB-C34A-B305-363FE21B13D1}" type="doc">
      <dgm:prSet loTypeId="urn:microsoft.com/office/officeart/2005/8/layout/h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2A0AEB9-893B-3347-9654-28F4F4667381}">
      <dgm:prSet phldrT="[Texto]"/>
      <dgm:spPr/>
      <dgm:t>
        <a:bodyPr/>
        <a:lstStyle/>
        <a:p>
          <a:r>
            <a:rPr lang="pt-BR"/>
            <a:t>Ciência aberta</a:t>
          </a:r>
        </a:p>
      </dgm:t>
    </dgm:pt>
    <dgm:pt modelId="{CAC1ECC5-5065-3F40-8D7A-D91D33878F39}" type="parTrans" cxnId="{E9EF5230-C9F6-5142-80A9-76611FEAD786}">
      <dgm:prSet/>
      <dgm:spPr/>
      <dgm:t>
        <a:bodyPr/>
        <a:lstStyle/>
        <a:p>
          <a:endParaRPr lang="pt-BR"/>
        </a:p>
      </dgm:t>
    </dgm:pt>
    <dgm:pt modelId="{623979A4-106B-A641-AED9-7FCE9D646339}" type="sibTrans" cxnId="{E9EF5230-C9F6-5142-80A9-76611FEAD786}">
      <dgm:prSet/>
      <dgm:spPr/>
      <dgm:t>
        <a:bodyPr/>
        <a:lstStyle/>
        <a:p>
          <a:endParaRPr lang="pt-BR"/>
        </a:p>
      </dgm:t>
    </dgm:pt>
    <dgm:pt modelId="{34752A19-1E85-AD4E-B30A-D237E7808A29}">
      <dgm:prSet phldrT="[Texto]"/>
      <dgm:spPr/>
      <dgm:t>
        <a:bodyPr/>
        <a:lstStyle/>
        <a:p>
          <a:r>
            <a:rPr lang="pt-BR"/>
            <a:t>Direitos autorais</a:t>
          </a:r>
        </a:p>
      </dgm:t>
    </dgm:pt>
    <dgm:pt modelId="{FB98F8D1-CB4C-8149-8662-27781E54A9B4}" type="parTrans" cxnId="{E26EFF07-23F3-2E45-8BE9-FC897958F047}">
      <dgm:prSet/>
      <dgm:spPr/>
      <dgm:t>
        <a:bodyPr/>
        <a:lstStyle/>
        <a:p>
          <a:endParaRPr lang="pt-BR"/>
        </a:p>
      </dgm:t>
    </dgm:pt>
    <dgm:pt modelId="{E0EC1D74-AB8B-FC4D-AB12-538A3ADE2AEE}" type="sibTrans" cxnId="{E26EFF07-23F3-2E45-8BE9-FC897958F047}">
      <dgm:prSet/>
      <dgm:spPr/>
      <dgm:t>
        <a:bodyPr/>
        <a:lstStyle/>
        <a:p>
          <a:endParaRPr lang="pt-BR"/>
        </a:p>
      </dgm:t>
    </dgm:pt>
    <dgm:pt modelId="{E9D3D14A-02C8-6846-9844-8FD2F3B0875F}">
      <dgm:prSet phldrT="[Texto]"/>
      <dgm:spPr/>
      <dgm:t>
        <a:bodyPr/>
        <a:lstStyle/>
        <a:p>
          <a:r>
            <a:rPr lang="pt-BR"/>
            <a:t>Disseminação do conhecimento</a:t>
          </a:r>
        </a:p>
      </dgm:t>
    </dgm:pt>
    <dgm:pt modelId="{A606DC88-49D6-2C4D-BD63-44C5F2D611CB}" type="parTrans" cxnId="{6560D7CE-366E-3E4F-B1E1-69D83A5DC1EC}">
      <dgm:prSet/>
      <dgm:spPr/>
      <dgm:t>
        <a:bodyPr/>
        <a:lstStyle/>
        <a:p>
          <a:endParaRPr lang="pt-BR"/>
        </a:p>
      </dgm:t>
    </dgm:pt>
    <dgm:pt modelId="{63132F9C-474E-A54F-B8F8-3BD3EF50D9E1}" type="sibTrans" cxnId="{6560D7CE-366E-3E4F-B1E1-69D83A5DC1EC}">
      <dgm:prSet/>
      <dgm:spPr/>
      <dgm:t>
        <a:bodyPr/>
        <a:lstStyle/>
        <a:p>
          <a:endParaRPr lang="pt-BR"/>
        </a:p>
      </dgm:t>
    </dgm:pt>
    <dgm:pt modelId="{1506C2D3-A8A3-3045-984B-4459FDDC619E}">
      <dgm:prSet phldrT="[Texto]"/>
      <dgm:spPr/>
      <dgm:t>
        <a:bodyPr/>
        <a:lstStyle/>
        <a:p>
          <a:r>
            <a:rPr lang="pt-BR" err="1"/>
            <a:t>Encontrabilidade</a:t>
          </a:r>
          <a:r>
            <a:rPr lang="pt-BR"/>
            <a:t> da informação</a:t>
          </a:r>
        </a:p>
      </dgm:t>
    </dgm:pt>
    <dgm:pt modelId="{C2DB45CB-A052-7847-9E6F-863FDEA54975}" type="parTrans" cxnId="{81600082-3436-A84F-A491-BE6A99F1BCCC}">
      <dgm:prSet/>
      <dgm:spPr/>
      <dgm:t>
        <a:bodyPr/>
        <a:lstStyle/>
        <a:p>
          <a:endParaRPr lang="pt-BR"/>
        </a:p>
      </dgm:t>
    </dgm:pt>
    <dgm:pt modelId="{E35BE809-F3C6-234D-AD2C-82ECF78305AD}" type="sibTrans" cxnId="{81600082-3436-A84F-A491-BE6A99F1BCCC}">
      <dgm:prSet/>
      <dgm:spPr/>
      <dgm:t>
        <a:bodyPr/>
        <a:lstStyle/>
        <a:p>
          <a:endParaRPr lang="pt-BR"/>
        </a:p>
      </dgm:t>
    </dgm:pt>
    <dgm:pt modelId="{A867343A-A784-DD41-910F-8E448CC43CC5}">
      <dgm:prSet phldrT="[Texto]"/>
      <dgm:spPr/>
      <dgm:t>
        <a:bodyPr/>
        <a:lstStyle/>
        <a:p>
          <a:r>
            <a:rPr lang="pt-BR"/>
            <a:t>Políticas de informação</a:t>
          </a:r>
        </a:p>
      </dgm:t>
    </dgm:pt>
    <dgm:pt modelId="{0845D45A-4555-EF4F-8358-697A5E0EE8C0}" type="parTrans" cxnId="{0B33C346-97F0-4943-9129-FCEEA56C7854}">
      <dgm:prSet/>
      <dgm:spPr/>
      <dgm:t>
        <a:bodyPr/>
        <a:lstStyle/>
        <a:p>
          <a:endParaRPr lang="pt-BR"/>
        </a:p>
      </dgm:t>
    </dgm:pt>
    <dgm:pt modelId="{8B5104E0-A065-DB42-B39A-31E92D9F324C}" type="sibTrans" cxnId="{0B33C346-97F0-4943-9129-FCEEA56C7854}">
      <dgm:prSet/>
      <dgm:spPr/>
      <dgm:t>
        <a:bodyPr/>
        <a:lstStyle/>
        <a:p>
          <a:endParaRPr lang="pt-BR"/>
        </a:p>
      </dgm:t>
    </dgm:pt>
    <dgm:pt modelId="{B2D1B45C-D590-FE4C-9A97-64F17A2BE1C1}">
      <dgm:prSet phldrT="[Texto]"/>
      <dgm:spPr/>
      <dgm:t>
        <a:bodyPr/>
        <a:lstStyle/>
        <a:p>
          <a:r>
            <a:rPr lang="pt-BR"/>
            <a:t>Sustentabilidade econômica</a:t>
          </a:r>
        </a:p>
      </dgm:t>
    </dgm:pt>
    <dgm:pt modelId="{77D653A9-E8B2-5444-A74F-4BB7AF5CD5FB}" type="parTrans" cxnId="{E21E1324-7820-3042-ADDB-59D8216A21B3}">
      <dgm:prSet/>
      <dgm:spPr/>
      <dgm:t>
        <a:bodyPr/>
        <a:lstStyle/>
        <a:p>
          <a:endParaRPr lang="pt-BR"/>
        </a:p>
      </dgm:t>
    </dgm:pt>
    <dgm:pt modelId="{7BAE277F-FD24-D547-AF41-4D8665E483EE}" type="sibTrans" cxnId="{E21E1324-7820-3042-ADDB-59D8216A21B3}">
      <dgm:prSet/>
      <dgm:spPr/>
      <dgm:t>
        <a:bodyPr/>
        <a:lstStyle/>
        <a:p>
          <a:endParaRPr lang="pt-BR"/>
        </a:p>
      </dgm:t>
    </dgm:pt>
    <dgm:pt modelId="{666EEBC8-D7E9-BE4A-8496-E00F702459BA}">
      <dgm:prSet phldrT="[Texto]"/>
      <dgm:spPr/>
      <dgm:t>
        <a:bodyPr/>
        <a:lstStyle/>
        <a:p>
          <a:r>
            <a:rPr lang="pt-BR"/>
            <a:t>Usabilidade de produtos</a:t>
          </a:r>
        </a:p>
      </dgm:t>
    </dgm:pt>
    <dgm:pt modelId="{2676C8DA-E991-EC42-A3A8-04B5ED8D6281}" type="parTrans" cxnId="{75A5DE46-0F0C-E641-B2B6-BB7F9C41CC75}">
      <dgm:prSet/>
      <dgm:spPr/>
      <dgm:t>
        <a:bodyPr/>
        <a:lstStyle/>
        <a:p>
          <a:endParaRPr lang="pt-BR"/>
        </a:p>
      </dgm:t>
    </dgm:pt>
    <dgm:pt modelId="{B8514D6E-BD56-9447-90DA-7DF2D5818622}" type="sibTrans" cxnId="{75A5DE46-0F0C-E641-B2B6-BB7F9C41CC75}">
      <dgm:prSet/>
      <dgm:spPr/>
      <dgm:t>
        <a:bodyPr/>
        <a:lstStyle/>
        <a:p>
          <a:endParaRPr lang="pt-BR"/>
        </a:p>
      </dgm:t>
    </dgm:pt>
    <dgm:pt modelId="{B227B1B6-55C7-9343-804E-6122CD1FED39}">
      <dgm:prSet phldrT="[Texto]"/>
      <dgm:spPr/>
      <dgm:t>
        <a:bodyPr/>
        <a:lstStyle/>
        <a:p>
          <a:r>
            <a:rPr lang="pt-BR"/>
            <a:t>Visibilidade e impacto</a:t>
          </a:r>
        </a:p>
      </dgm:t>
    </dgm:pt>
    <dgm:pt modelId="{6D49A5C4-E4F5-9941-878D-ABDA35605D7D}" type="parTrans" cxnId="{013CBFD7-CECF-874D-962E-4576C6EAF352}">
      <dgm:prSet/>
      <dgm:spPr/>
      <dgm:t>
        <a:bodyPr/>
        <a:lstStyle/>
        <a:p>
          <a:endParaRPr lang="pt-BR"/>
        </a:p>
      </dgm:t>
    </dgm:pt>
    <dgm:pt modelId="{4B26C214-F0F9-EB4B-A5FF-DF540500D455}" type="sibTrans" cxnId="{013CBFD7-CECF-874D-962E-4576C6EAF352}">
      <dgm:prSet/>
      <dgm:spPr/>
      <dgm:t>
        <a:bodyPr/>
        <a:lstStyle/>
        <a:p>
          <a:endParaRPr lang="pt-BR"/>
        </a:p>
      </dgm:t>
    </dgm:pt>
    <dgm:pt modelId="{13F8C471-F205-C041-8BD7-2E4757C192C7}" type="pres">
      <dgm:prSet presAssocID="{D926204A-32BB-C34A-B305-363FE21B13D1}" presName="Name0" presStyleCnt="0">
        <dgm:presLayoutVars>
          <dgm:dir/>
          <dgm:resizeHandles val="exact"/>
        </dgm:presLayoutVars>
      </dgm:prSet>
      <dgm:spPr/>
    </dgm:pt>
    <dgm:pt modelId="{03B71492-E577-6D42-BA88-862877DC3556}" type="pres">
      <dgm:prSet presAssocID="{32A0AEB9-893B-3347-9654-28F4F4667381}" presName="node" presStyleLbl="node1" presStyleIdx="0" presStyleCnt="8">
        <dgm:presLayoutVars>
          <dgm:bulletEnabled val="1"/>
        </dgm:presLayoutVars>
      </dgm:prSet>
      <dgm:spPr/>
    </dgm:pt>
    <dgm:pt modelId="{BEFC0F35-9449-EA49-BFA6-40F93128794A}" type="pres">
      <dgm:prSet presAssocID="{623979A4-106B-A641-AED9-7FCE9D646339}" presName="sibTrans" presStyleCnt="0"/>
      <dgm:spPr/>
    </dgm:pt>
    <dgm:pt modelId="{5DD99A0B-5299-9043-935E-D89ECF9BB45B}" type="pres">
      <dgm:prSet presAssocID="{34752A19-1E85-AD4E-B30A-D237E7808A29}" presName="node" presStyleLbl="node1" presStyleIdx="1" presStyleCnt="8">
        <dgm:presLayoutVars>
          <dgm:bulletEnabled val="1"/>
        </dgm:presLayoutVars>
      </dgm:prSet>
      <dgm:spPr/>
    </dgm:pt>
    <dgm:pt modelId="{B2F37335-5C2C-414C-A00B-2B37D22153B2}" type="pres">
      <dgm:prSet presAssocID="{E0EC1D74-AB8B-FC4D-AB12-538A3ADE2AEE}" presName="sibTrans" presStyleCnt="0"/>
      <dgm:spPr/>
    </dgm:pt>
    <dgm:pt modelId="{179D78AF-05AF-164B-BB7B-2C1C399D037C}" type="pres">
      <dgm:prSet presAssocID="{E9D3D14A-02C8-6846-9844-8FD2F3B0875F}" presName="node" presStyleLbl="node1" presStyleIdx="2" presStyleCnt="8">
        <dgm:presLayoutVars>
          <dgm:bulletEnabled val="1"/>
        </dgm:presLayoutVars>
      </dgm:prSet>
      <dgm:spPr/>
    </dgm:pt>
    <dgm:pt modelId="{3EB1131F-D085-E64C-8622-C63F960715F6}" type="pres">
      <dgm:prSet presAssocID="{63132F9C-474E-A54F-B8F8-3BD3EF50D9E1}" presName="sibTrans" presStyleCnt="0"/>
      <dgm:spPr/>
    </dgm:pt>
    <dgm:pt modelId="{9E606243-36FE-6C47-A747-0BCC90CED012}" type="pres">
      <dgm:prSet presAssocID="{1506C2D3-A8A3-3045-984B-4459FDDC619E}" presName="node" presStyleLbl="node1" presStyleIdx="3" presStyleCnt="8">
        <dgm:presLayoutVars>
          <dgm:bulletEnabled val="1"/>
        </dgm:presLayoutVars>
      </dgm:prSet>
      <dgm:spPr/>
    </dgm:pt>
    <dgm:pt modelId="{600AA3F6-A276-354C-B8F5-C4A0EF8CB94B}" type="pres">
      <dgm:prSet presAssocID="{E35BE809-F3C6-234D-AD2C-82ECF78305AD}" presName="sibTrans" presStyleCnt="0"/>
      <dgm:spPr/>
    </dgm:pt>
    <dgm:pt modelId="{633D740B-F0A4-7D46-AF29-EACEFEE2A7A3}" type="pres">
      <dgm:prSet presAssocID="{A867343A-A784-DD41-910F-8E448CC43CC5}" presName="node" presStyleLbl="node1" presStyleIdx="4" presStyleCnt="8">
        <dgm:presLayoutVars>
          <dgm:bulletEnabled val="1"/>
        </dgm:presLayoutVars>
      </dgm:prSet>
      <dgm:spPr/>
    </dgm:pt>
    <dgm:pt modelId="{6F5ECD10-19A2-D841-B96B-CE9168CCD3C9}" type="pres">
      <dgm:prSet presAssocID="{8B5104E0-A065-DB42-B39A-31E92D9F324C}" presName="sibTrans" presStyleCnt="0"/>
      <dgm:spPr/>
    </dgm:pt>
    <dgm:pt modelId="{704027E1-9143-ED45-9823-0D726F101697}" type="pres">
      <dgm:prSet presAssocID="{B2D1B45C-D590-FE4C-9A97-64F17A2BE1C1}" presName="node" presStyleLbl="node1" presStyleIdx="5" presStyleCnt="8">
        <dgm:presLayoutVars>
          <dgm:bulletEnabled val="1"/>
        </dgm:presLayoutVars>
      </dgm:prSet>
      <dgm:spPr/>
    </dgm:pt>
    <dgm:pt modelId="{BB3F13F9-D313-3F43-9827-3A00915575F8}" type="pres">
      <dgm:prSet presAssocID="{7BAE277F-FD24-D547-AF41-4D8665E483EE}" presName="sibTrans" presStyleCnt="0"/>
      <dgm:spPr/>
    </dgm:pt>
    <dgm:pt modelId="{602D3901-34C3-484D-8FC6-403590346083}" type="pres">
      <dgm:prSet presAssocID="{666EEBC8-D7E9-BE4A-8496-E00F702459BA}" presName="node" presStyleLbl="node1" presStyleIdx="6" presStyleCnt="8">
        <dgm:presLayoutVars>
          <dgm:bulletEnabled val="1"/>
        </dgm:presLayoutVars>
      </dgm:prSet>
      <dgm:spPr/>
    </dgm:pt>
    <dgm:pt modelId="{84B658E0-A388-E64D-9819-27B416DF9957}" type="pres">
      <dgm:prSet presAssocID="{B8514D6E-BD56-9447-90DA-7DF2D5818622}" presName="sibTrans" presStyleCnt="0"/>
      <dgm:spPr/>
    </dgm:pt>
    <dgm:pt modelId="{FAA68132-EAAB-8F47-B0A7-B448AF24D6AD}" type="pres">
      <dgm:prSet presAssocID="{B227B1B6-55C7-9343-804E-6122CD1FED39}" presName="node" presStyleLbl="node1" presStyleIdx="7" presStyleCnt="8">
        <dgm:presLayoutVars>
          <dgm:bulletEnabled val="1"/>
        </dgm:presLayoutVars>
      </dgm:prSet>
      <dgm:spPr/>
    </dgm:pt>
  </dgm:ptLst>
  <dgm:cxnLst>
    <dgm:cxn modelId="{E26EFF07-23F3-2E45-8BE9-FC897958F047}" srcId="{D926204A-32BB-C34A-B305-363FE21B13D1}" destId="{34752A19-1E85-AD4E-B30A-D237E7808A29}" srcOrd="1" destOrd="0" parTransId="{FB98F8D1-CB4C-8149-8662-27781E54A9B4}" sibTransId="{E0EC1D74-AB8B-FC4D-AB12-538A3ADE2AEE}"/>
    <dgm:cxn modelId="{1D7E6611-B87D-4345-BBBD-8103E6CCFC27}" type="presOf" srcId="{D926204A-32BB-C34A-B305-363FE21B13D1}" destId="{13F8C471-F205-C041-8BD7-2E4757C192C7}" srcOrd="0" destOrd="0" presId="urn:microsoft.com/office/officeart/2005/8/layout/hList6"/>
    <dgm:cxn modelId="{E21E1324-7820-3042-ADDB-59D8216A21B3}" srcId="{D926204A-32BB-C34A-B305-363FE21B13D1}" destId="{B2D1B45C-D590-FE4C-9A97-64F17A2BE1C1}" srcOrd="5" destOrd="0" parTransId="{77D653A9-E8B2-5444-A74F-4BB7AF5CD5FB}" sibTransId="{7BAE277F-FD24-D547-AF41-4D8665E483EE}"/>
    <dgm:cxn modelId="{16DFB927-54B1-D242-AFAD-F7ADEF6F3016}" type="presOf" srcId="{32A0AEB9-893B-3347-9654-28F4F4667381}" destId="{03B71492-E577-6D42-BA88-862877DC3556}" srcOrd="0" destOrd="0" presId="urn:microsoft.com/office/officeart/2005/8/layout/hList6"/>
    <dgm:cxn modelId="{E9EF5230-C9F6-5142-80A9-76611FEAD786}" srcId="{D926204A-32BB-C34A-B305-363FE21B13D1}" destId="{32A0AEB9-893B-3347-9654-28F4F4667381}" srcOrd="0" destOrd="0" parTransId="{CAC1ECC5-5065-3F40-8D7A-D91D33878F39}" sibTransId="{623979A4-106B-A641-AED9-7FCE9D646339}"/>
    <dgm:cxn modelId="{0B33C346-97F0-4943-9129-FCEEA56C7854}" srcId="{D926204A-32BB-C34A-B305-363FE21B13D1}" destId="{A867343A-A784-DD41-910F-8E448CC43CC5}" srcOrd="4" destOrd="0" parTransId="{0845D45A-4555-EF4F-8358-697A5E0EE8C0}" sibTransId="{8B5104E0-A065-DB42-B39A-31E92D9F324C}"/>
    <dgm:cxn modelId="{75A5DE46-0F0C-E641-B2B6-BB7F9C41CC75}" srcId="{D926204A-32BB-C34A-B305-363FE21B13D1}" destId="{666EEBC8-D7E9-BE4A-8496-E00F702459BA}" srcOrd="6" destOrd="0" parTransId="{2676C8DA-E991-EC42-A3A8-04B5ED8D6281}" sibTransId="{B8514D6E-BD56-9447-90DA-7DF2D5818622}"/>
    <dgm:cxn modelId="{0D244A49-D0B2-004A-B61A-87F2AC531471}" type="presOf" srcId="{E9D3D14A-02C8-6846-9844-8FD2F3B0875F}" destId="{179D78AF-05AF-164B-BB7B-2C1C399D037C}" srcOrd="0" destOrd="0" presId="urn:microsoft.com/office/officeart/2005/8/layout/hList6"/>
    <dgm:cxn modelId="{2A64A85E-0567-624A-B349-9AB701188042}" type="presOf" srcId="{666EEBC8-D7E9-BE4A-8496-E00F702459BA}" destId="{602D3901-34C3-484D-8FC6-403590346083}" srcOrd="0" destOrd="0" presId="urn:microsoft.com/office/officeart/2005/8/layout/hList6"/>
    <dgm:cxn modelId="{81600082-3436-A84F-A491-BE6A99F1BCCC}" srcId="{D926204A-32BB-C34A-B305-363FE21B13D1}" destId="{1506C2D3-A8A3-3045-984B-4459FDDC619E}" srcOrd="3" destOrd="0" parTransId="{C2DB45CB-A052-7847-9E6F-863FDEA54975}" sibTransId="{E35BE809-F3C6-234D-AD2C-82ECF78305AD}"/>
    <dgm:cxn modelId="{94762D8F-26B9-E845-BDC8-C650554CBD02}" type="presOf" srcId="{B227B1B6-55C7-9343-804E-6122CD1FED39}" destId="{FAA68132-EAAB-8F47-B0A7-B448AF24D6AD}" srcOrd="0" destOrd="0" presId="urn:microsoft.com/office/officeart/2005/8/layout/hList6"/>
    <dgm:cxn modelId="{74105EAA-71FA-1E45-AB97-356721239FFE}" type="presOf" srcId="{B2D1B45C-D590-FE4C-9A97-64F17A2BE1C1}" destId="{704027E1-9143-ED45-9823-0D726F101697}" srcOrd="0" destOrd="0" presId="urn:microsoft.com/office/officeart/2005/8/layout/hList6"/>
    <dgm:cxn modelId="{94212EB3-3F96-C04F-8C0A-7C40FB12CD21}" type="presOf" srcId="{A867343A-A784-DD41-910F-8E448CC43CC5}" destId="{633D740B-F0A4-7D46-AF29-EACEFEE2A7A3}" srcOrd="0" destOrd="0" presId="urn:microsoft.com/office/officeart/2005/8/layout/hList6"/>
    <dgm:cxn modelId="{6560D7CE-366E-3E4F-B1E1-69D83A5DC1EC}" srcId="{D926204A-32BB-C34A-B305-363FE21B13D1}" destId="{E9D3D14A-02C8-6846-9844-8FD2F3B0875F}" srcOrd="2" destOrd="0" parTransId="{A606DC88-49D6-2C4D-BD63-44C5F2D611CB}" sibTransId="{63132F9C-474E-A54F-B8F8-3BD3EF50D9E1}"/>
    <dgm:cxn modelId="{CB8270D0-94F4-0449-AA09-9D363310F9B8}" type="presOf" srcId="{34752A19-1E85-AD4E-B30A-D237E7808A29}" destId="{5DD99A0B-5299-9043-935E-D89ECF9BB45B}" srcOrd="0" destOrd="0" presId="urn:microsoft.com/office/officeart/2005/8/layout/hList6"/>
    <dgm:cxn modelId="{013CBFD7-CECF-874D-962E-4576C6EAF352}" srcId="{D926204A-32BB-C34A-B305-363FE21B13D1}" destId="{B227B1B6-55C7-9343-804E-6122CD1FED39}" srcOrd="7" destOrd="0" parTransId="{6D49A5C4-E4F5-9941-878D-ABDA35605D7D}" sibTransId="{4B26C214-F0F9-EB4B-A5FF-DF540500D455}"/>
    <dgm:cxn modelId="{5D1C9FFD-91FF-0E49-9052-85A38B8CF39B}" type="presOf" srcId="{1506C2D3-A8A3-3045-984B-4459FDDC619E}" destId="{9E606243-36FE-6C47-A747-0BCC90CED012}" srcOrd="0" destOrd="0" presId="urn:microsoft.com/office/officeart/2005/8/layout/hList6"/>
    <dgm:cxn modelId="{73F8BF8F-641C-B644-AF69-22A103958B3E}" type="presParOf" srcId="{13F8C471-F205-C041-8BD7-2E4757C192C7}" destId="{03B71492-E577-6D42-BA88-862877DC3556}" srcOrd="0" destOrd="0" presId="urn:microsoft.com/office/officeart/2005/8/layout/hList6"/>
    <dgm:cxn modelId="{96E332F5-7B20-FC4D-B925-25F8B8543C2A}" type="presParOf" srcId="{13F8C471-F205-C041-8BD7-2E4757C192C7}" destId="{BEFC0F35-9449-EA49-BFA6-40F93128794A}" srcOrd="1" destOrd="0" presId="urn:microsoft.com/office/officeart/2005/8/layout/hList6"/>
    <dgm:cxn modelId="{508735BA-26D1-1845-A491-89FCD0F1FDF6}" type="presParOf" srcId="{13F8C471-F205-C041-8BD7-2E4757C192C7}" destId="{5DD99A0B-5299-9043-935E-D89ECF9BB45B}" srcOrd="2" destOrd="0" presId="urn:microsoft.com/office/officeart/2005/8/layout/hList6"/>
    <dgm:cxn modelId="{D1DA5153-D1CC-0E42-8CA7-D1DD92412EC4}" type="presParOf" srcId="{13F8C471-F205-C041-8BD7-2E4757C192C7}" destId="{B2F37335-5C2C-414C-A00B-2B37D22153B2}" srcOrd="3" destOrd="0" presId="urn:microsoft.com/office/officeart/2005/8/layout/hList6"/>
    <dgm:cxn modelId="{01B41534-EDC0-7548-AD7E-BBBC8252E050}" type="presParOf" srcId="{13F8C471-F205-C041-8BD7-2E4757C192C7}" destId="{179D78AF-05AF-164B-BB7B-2C1C399D037C}" srcOrd="4" destOrd="0" presId="urn:microsoft.com/office/officeart/2005/8/layout/hList6"/>
    <dgm:cxn modelId="{A1112CC4-959B-9F44-A754-E69CF1E56250}" type="presParOf" srcId="{13F8C471-F205-C041-8BD7-2E4757C192C7}" destId="{3EB1131F-D085-E64C-8622-C63F960715F6}" srcOrd="5" destOrd="0" presId="urn:microsoft.com/office/officeart/2005/8/layout/hList6"/>
    <dgm:cxn modelId="{3DB02618-6143-FC40-8E9B-C9040D5FA04A}" type="presParOf" srcId="{13F8C471-F205-C041-8BD7-2E4757C192C7}" destId="{9E606243-36FE-6C47-A747-0BCC90CED012}" srcOrd="6" destOrd="0" presId="urn:microsoft.com/office/officeart/2005/8/layout/hList6"/>
    <dgm:cxn modelId="{0C9716E4-16F0-8D43-829E-D1FD27564B25}" type="presParOf" srcId="{13F8C471-F205-C041-8BD7-2E4757C192C7}" destId="{600AA3F6-A276-354C-B8F5-C4A0EF8CB94B}" srcOrd="7" destOrd="0" presId="urn:microsoft.com/office/officeart/2005/8/layout/hList6"/>
    <dgm:cxn modelId="{EC37D7DD-6B69-B744-8BD5-F46746FB7397}" type="presParOf" srcId="{13F8C471-F205-C041-8BD7-2E4757C192C7}" destId="{633D740B-F0A4-7D46-AF29-EACEFEE2A7A3}" srcOrd="8" destOrd="0" presId="urn:microsoft.com/office/officeart/2005/8/layout/hList6"/>
    <dgm:cxn modelId="{532FF42D-7791-AB47-A964-266BD1644C72}" type="presParOf" srcId="{13F8C471-F205-C041-8BD7-2E4757C192C7}" destId="{6F5ECD10-19A2-D841-B96B-CE9168CCD3C9}" srcOrd="9" destOrd="0" presId="urn:microsoft.com/office/officeart/2005/8/layout/hList6"/>
    <dgm:cxn modelId="{A2D2B374-F914-F44B-9F6C-909BCCA7069F}" type="presParOf" srcId="{13F8C471-F205-C041-8BD7-2E4757C192C7}" destId="{704027E1-9143-ED45-9823-0D726F101697}" srcOrd="10" destOrd="0" presId="urn:microsoft.com/office/officeart/2005/8/layout/hList6"/>
    <dgm:cxn modelId="{D506C49F-0C26-4D48-86C0-BC2EF3241F3E}" type="presParOf" srcId="{13F8C471-F205-C041-8BD7-2E4757C192C7}" destId="{BB3F13F9-D313-3F43-9827-3A00915575F8}" srcOrd="11" destOrd="0" presId="urn:microsoft.com/office/officeart/2005/8/layout/hList6"/>
    <dgm:cxn modelId="{17882ADE-3EB8-F94B-9FCA-8AE0CE9A1327}" type="presParOf" srcId="{13F8C471-F205-C041-8BD7-2E4757C192C7}" destId="{602D3901-34C3-484D-8FC6-403590346083}" srcOrd="12" destOrd="0" presId="urn:microsoft.com/office/officeart/2005/8/layout/hList6"/>
    <dgm:cxn modelId="{9A642CF2-B7C5-BD42-BC72-4D0839E17B7F}" type="presParOf" srcId="{13F8C471-F205-C041-8BD7-2E4757C192C7}" destId="{84B658E0-A388-E64D-9819-27B416DF9957}" srcOrd="13" destOrd="0" presId="urn:microsoft.com/office/officeart/2005/8/layout/hList6"/>
    <dgm:cxn modelId="{DB9CDF1F-CD9C-F347-B57B-AF3FF76F9910}" type="presParOf" srcId="{13F8C471-F205-C041-8BD7-2E4757C192C7}" destId="{FAA68132-EAAB-8F47-B0A7-B448AF24D6AD}" srcOrd="1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11CFC-B7DD-8042-AAEF-78B36EDBCD29}">
      <dsp:nvSpPr>
        <dsp:cNvPr id="0" name=""/>
        <dsp:cNvSpPr/>
      </dsp:nvSpPr>
      <dsp:spPr>
        <a:xfrm>
          <a:off x="2472" y="1693643"/>
          <a:ext cx="2481173" cy="2481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6547" tIns="21590" rIns="136547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Economia da informação</a:t>
          </a:r>
        </a:p>
      </dsp:txBody>
      <dsp:txXfrm>
        <a:off x="365831" y="2057002"/>
        <a:ext cx="1754455" cy="1754455"/>
      </dsp:txXfrm>
    </dsp:sp>
    <dsp:sp modelId="{502E040C-4B42-624F-9EDB-88C11E7D88C0}">
      <dsp:nvSpPr>
        <dsp:cNvPr id="0" name=""/>
        <dsp:cNvSpPr/>
      </dsp:nvSpPr>
      <dsp:spPr>
        <a:xfrm>
          <a:off x="1987411" y="1693643"/>
          <a:ext cx="2481173" cy="2481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6547" tIns="21590" rIns="136547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“</a:t>
          </a:r>
          <a:r>
            <a:rPr lang="pt-BR" sz="1700" kern="1200" err="1"/>
            <a:t>Comoditização</a:t>
          </a:r>
          <a:r>
            <a:rPr lang="pt-BR" sz="1700" kern="1200"/>
            <a:t>” da informação</a:t>
          </a:r>
        </a:p>
      </dsp:txBody>
      <dsp:txXfrm>
        <a:off x="2350770" y="2057002"/>
        <a:ext cx="1754455" cy="1754455"/>
      </dsp:txXfrm>
    </dsp:sp>
    <dsp:sp modelId="{D04F597D-2B6B-424B-B0AA-A3CC0CC340E5}">
      <dsp:nvSpPr>
        <dsp:cNvPr id="0" name=""/>
        <dsp:cNvSpPr/>
      </dsp:nvSpPr>
      <dsp:spPr>
        <a:xfrm>
          <a:off x="3972350" y="1693643"/>
          <a:ext cx="2481173" cy="2481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6547" tIns="21590" rIns="136547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Crescente importância da coordenação e cooperação</a:t>
          </a:r>
        </a:p>
      </dsp:txBody>
      <dsp:txXfrm>
        <a:off x="4335709" y="2057002"/>
        <a:ext cx="1754455" cy="1754455"/>
      </dsp:txXfrm>
    </dsp:sp>
    <dsp:sp modelId="{211D59B2-B69A-CF4A-BD28-070B34FEC387}">
      <dsp:nvSpPr>
        <dsp:cNvPr id="0" name=""/>
        <dsp:cNvSpPr/>
      </dsp:nvSpPr>
      <dsp:spPr>
        <a:xfrm>
          <a:off x="5957288" y="1693643"/>
          <a:ext cx="2481173" cy="2481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6547" tIns="21590" rIns="136547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Competição para o sucesso econômico</a:t>
          </a:r>
        </a:p>
      </dsp:txBody>
      <dsp:txXfrm>
        <a:off x="6320647" y="2057002"/>
        <a:ext cx="1754455" cy="17544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8DB2B-B5AA-C743-8070-337A3DA59B6E}">
      <dsp:nvSpPr>
        <dsp:cNvPr id="0" name=""/>
        <dsp:cNvSpPr/>
      </dsp:nvSpPr>
      <dsp:spPr>
        <a:xfrm rot="5400000">
          <a:off x="-287138" y="288486"/>
          <a:ext cx="1914259" cy="1339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Abordagem</a:t>
          </a:r>
        </a:p>
      </dsp:txBody>
      <dsp:txXfrm rot="-5400000">
        <a:off x="2" y="671338"/>
        <a:ext cx="1339981" cy="574278"/>
      </dsp:txXfrm>
    </dsp:sp>
    <dsp:sp modelId="{9D1A201C-B131-B545-8731-6F17B16931BB}">
      <dsp:nvSpPr>
        <dsp:cNvPr id="0" name=""/>
        <dsp:cNvSpPr/>
      </dsp:nvSpPr>
      <dsp:spPr>
        <a:xfrm rot="5400000">
          <a:off x="4152307" y="-2810978"/>
          <a:ext cx="1244268" cy="6868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/>
            <a:t>Natureza qualitativa</a:t>
          </a:r>
        </a:p>
      </dsp:txBody>
      <dsp:txXfrm rot="-5400000">
        <a:off x="1339981" y="62088"/>
        <a:ext cx="6808180" cy="1122788"/>
      </dsp:txXfrm>
    </dsp:sp>
    <dsp:sp modelId="{B1206D5F-2E95-EA46-B857-D41C46E881A5}">
      <dsp:nvSpPr>
        <dsp:cNvPr id="0" name=""/>
        <dsp:cNvSpPr/>
      </dsp:nvSpPr>
      <dsp:spPr>
        <a:xfrm rot="5400000">
          <a:off x="-287138" y="2011544"/>
          <a:ext cx="1914259" cy="1339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Pesquisa documental</a:t>
          </a:r>
        </a:p>
      </dsp:txBody>
      <dsp:txXfrm rot="-5400000">
        <a:off x="2" y="2394396"/>
        <a:ext cx="1339981" cy="574278"/>
      </dsp:txXfrm>
    </dsp:sp>
    <dsp:sp modelId="{480638CB-9AE6-6A4A-BC49-0A30A24987F2}">
      <dsp:nvSpPr>
        <dsp:cNvPr id="0" name=""/>
        <dsp:cNvSpPr/>
      </dsp:nvSpPr>
      <dsp:spPr>
        <a:xfrm rot="5400000">
          <a:off x="4152307" y="-1087920"/>
          <a:ext cx="1244268" cy="6868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/>
            <a:t>Orientações de acesso aberto em diversos países e regiões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/>
            <a:t>Manifestos, declarações, cartas, documentos de 2015 a 2020</a:t>
          </a:r>
        </a:p>
      </dsp:txBody>
      <dsp:txXfrm rot="-5400000">
        <a:off x="1339981" y="1785146"/>
        <a:ext cx="6808180" cy="1122788"/>
      </dsp:txXfrm>
    </dsp:sp>
    <dsp:sp modelId="{00B10140-E1BE-5E45-A467-89F87B6440D2}">
      <dsp:nvSpPr>
        <dsp:cNvPr id="0" name=""/>
        <dsp:cNvSpPr/>
      </dsp:nvSpPr>
      <dsp:spPr>
        <a:xfrm rot="5400000">
          <a:off x="-287138" y="3734601"/>
          <a:ext cx="1914259" cy="1339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Pesquisa bibliográfica</a:t>
          </a:r>
        </a:p>
      </dsp:txBody>
      <dsp:txXfrm rot="-5400000">
        <a:off x="2" y="4117453"/>
        <a:ext cx="1339981" cy="574278"/>
      </dsp:txXfrm>
    </dsp:sp>
    <dsp:sp modelId="{3ADADADC-C878-9943-866C-BAF130CFA1F8}">
      <dsp:nvSpPr>
        <dsp:cNvPr id="0" name=""/>
        <dsp:cNvSpPr/>
      </dsp:nvSpPr>
      <dsp:spPr>
        <a:xfrm rot="5400000">
          <a:off x="4152307" y="635137"/>
          <a:ext cx="1244268" cy="6868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/>
            <a:t>Base de Dados Referenciais de Artigos de Periódicos em Ciência da Informação (</a:t>
          </a:r>
          <a:r>
            <a:rPr lang="pt-BR" sz="1800" kern="1200" err="1"/>
            <a:t>Brapci</a:t>
          </a:r>
          <a:r>
            <a:rPr lang="pt-BR" sz="1800" kern="1200"/>
            <a:t>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/>
            <a:t>Descritor pesquisado: </a:t>
          </a:r>
          <a:r>
            <a:rPr lang="pt-BR" sz="1800" i="1" kern="1200"/>
            <a:t>open </a:t>
          </a:r>
          <a:r>
            <a:rPr lang="pt-BR" sz="1800" i="1" kern="1200" err="1"/>
            <a:t>access</a:t>
          </a:r>
          <a:r>
            <a:rPr lang="pt-BR" sz="1800" i="1" kern="1200"/>
            <a:t>; </a:t>
          </a:r>
          <a:r>
            <a:rPr lang="pt-BR" sz="1800" kern="1200"/>
            <a:t>uso de filtros: ocorrência do descritor nas palavras-chave; seleção de artigos: 2015 a 2020.</a:t>
          </a:r>
        </a:p>
      </dsp:txBody>
      <dsp:txXfrm rot="-5400000">
        <a:off x="1339981" y="3508203"/>
        <a:ext cx="6808180" cy="1122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FAFAE-436A-E448-AD54-3A56AADD4B7E}">
      <dsp:nvSpPr>
        <dsp:cNvPr id="0" name=""/>
        <dsp:cNvSpPr/>
      </dsp:nvSpPr>
      <dsp:spPr>
        <a:xfrm>
          <a:off x="0" y="0"/>
          <a:ext cx="1592413" cy="3256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“Open Innovation. Open Science. Open to the World” (</a:t>
          </a:r>
          <a:r>
            <a:rPr lang="en-US" sz="1400" kern="1200" err="1"/>
            <a:t>Comissão</a:t>
          </a:r>
          <a:r>
            <a:rPr lang="en-US" sz="1400" kern="1200"/>
            <a:t> </a:t>
          </a:r>
          <a:r>
            <a:rPr lang="en-US" sz="1400" kern="1200" err="1"/>
            <a:t>Europeia</a:t>
          </a:r>
          <a:r>
            <a:rPr lang="en-US" sz="1400" kern="1200"/>
            <a:t> – 2016)</a:t>
          </a:r>
          <a:endParaRPr lang="pt-BR" sz="1400" kern="1200"/>
        </a:p>
      </dsp:txBody>
      <dsp:txXfrm>
        <a:off x="0" y="1302454"/>
        <a:ext cx="1592413" cy="1302454"/>
      </dsp:txXfrm>
    </dsp:sp>
    <dsp:sp modelId="{22003931-A69F-EF4F-B356-B7864F7E5032}">
      <dsp:nvSpPr>
        <dsp:cNvPr id="0" name=""/>
        <dsp:cNvSpPr/>
      </dsp:nvSpPr>
      <dsp:spPr>
        <a:xfrm>
          <a:off x="254059" y="195368"/>
          <a:ext cx="1084293" cy="108429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9DD3D3-ABB3-7142-8EDA-8E78F1743E80}">
      <dsp:nvSpPr>
        <dsp:cNvPr id="0" name=""/>
        <dsp:cNvSpPr/>
      </dsp:nvSpPr>
      <dsp:spPr>
        <a:xfrm>
          <a:off x="1640185" y="0"/>
          <a:ext cx="1592413" cy="3256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Decreto nº 8.777 (Brasil, 2016)</a:t>
          </a:r>
        </a:p>
      </dsp:txBody>
      <dsp:txXfrm>
        <a:off x="1640185" y="1302454"/>
        <a:ext cx="1592413" cy="1302454"/>
      </dsp:txXfrm>
    </dsp:sp>
    <dsp:sp modelId="{AD103B4A-F92D-6745-94BA-8D7B4253E5F3}">
      <dsp:nvSpPr>
        <dsp:cNvPr id="0" name=""/>
        <dsp:cNvSpPr/>
      </dsp:nvSpPr>
      <dsp:spPr>
        <a:xfrm>
          <a:off x="1894245" y="195368"/>
          <a:ext cx="1084293" cy="108429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D768C-171A-E045-83AB-56A06AA27879}">
      <dsp:nvSpPr>
        <dsp:cNvPr id="0" name=""/>
        <dsp:cNvSpPr/>
      </dsp:nvSpPr>
      <dsp:spPr>
        <a:xfrm>
          <a:off x="3280370" y="0"/>
          <a:ext cx="1592413" cy="3256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ARC Open Access </a:t>
          </a:r>
          <a:r>
            <a:rPr lang="pt-BR" sz="1400" kern="1200" err="1"/>
            <a:t>Policy</a:t>
          </a:r>
          <a:r>
            <a:rPr lang="pt-BR" sz="1400" kern="1200"/>
            <a:t> (Conselho de Pesquisa Australiano - 2017)</a:t>
          </a:r>
        </a:p>
      </dsp:txBody>
      <dsp:txXfrm>
        <a:off x="3280370" y="1302454"/>
        <a:ext cx="1592413" cy="1302454"/>
      </dsp:txXfrm>
    </dsp:sp>
    <dsp:sp modelId="{073CAD16-23F6-594F-8269-4AAA582A420D}">
      <dsp:nvSpPr>
        <dsp:cNvPr id="0" name=""/>
        <dsp:cNvSpPr/>
      </dsp:nvSpPr>
      <dsp:spPr>
        <a:xfrm>
          <a:off x="3534430" y="195368"/>
          <a:ext cx="1084293" cy="108429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D4ECC-7347-534C-AC48-4266ED284FE2}">
      <dsp:nvSpPr>
        <dsp:cNvPr id="0" name=""/>
        <dsp:cNvSpPr/>
      </dsp:nvSpPr>
      <dsp:spPr>
        <a:xfrm>
          <a:off x="4920556" y="0"/>
          <a:ext cx="1592413" cy="3256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Declaração do Panamá (2018)</a:t>
          </a:r>
        </a:p>
      </dsp:txBody>
      <dsp:txXfrm>
        <a:off x="4920556" y="1302454"/>
        <a:ext cx="1592413" cy="1302454"/>
      </dsp:txXfrm>
    </dsp:sp>
    <dsp:sp modelId="{C043FE10-1F1D-9042-8E14-F38EEF6003A8}">
      <dsp:nvSpPr>
        <dsp:cNvPr id="0" name=""/>
        <dsp:cNvSpPr/>
      </dsp:nvSpPr>
      <dsp:spPr>
        <a:xfrm>
          <a:off x="5174616" y="195368"/>
          <a:ext cx="1084293" cy="108429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7000" r="-5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0A172C-CA75-9D4D-9A63-C772C3F3085F}">
      <dsp:nvSpPr>
        <dsp:cNvPr id="0" name=""/>
        <dsp:cNvSpPr/>
      </dsp:nvSpPr>
      <dsp:spPr>
        <a:xfrm>
          <a:off x="6560741" y="0"/>
          <a:ext cx="1592413" cy="3256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4º Plano de Ação Nacional em Governo Aberto (Brasil - 2018)</a:t>
          </a:r>
        </a:p>
      </dsp:txBody>
      <dsp:txXfrm>
        <a:off x="6560741" y="1302454"/>
        <a:ext cx="1592413" cy="1302454"/>
      </dsp:txXfrm>
    </dsp:sp>
    <dsp:sp modelId="{6EF605AC-155C-8D45-993F-EE96F20C8874}">
      <dsp:nvSpPr>
        <dsp:cNvPr id="0" name=""/>
        <dsp:cNvSpPr/>
      </dsp:nvSpPr>
      <dsp:spPr>
        <a:xfrm>
          <a:off x="6814801" y="195368"/>
          <a:ext cx="1084293" cy="108429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6F5963-77F8-F241-A67B-0380572B2D88}">
      <dsp:nvSpPr>
        <dsp:cNvPr id="0" name=""/>
        <dsp:cNvSpPr/>
      </dsp:nvSpPr>
      <dsp:spPr>
        <a:xfrm>
          <a:off x="326126" y="2604908"/>
          <a:ext cx="7500902" cy="48842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71492-E577-6D42-BA88-862877DC3556}">
      <dsp:nvSpPr>
        <dsp:cNvPr id="0" name=""/>
        <dsp:cNvSpPr/>
      </dsp:nvSpPr>
      <dsp:spPr>
        <a:xfrm rot="16200000">
          <a:off x="-796969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Ciência aberta</a:t>
          </a:r>
        </a:p>
      </dsp:txBody>
      <dsp:txXfrm rot="5400000">
        <a:off x="4023" y="513461"/>
        <a:ext cx="965326" cy="1540386"/>
      </dsp:txXfrm>
    </dsp:sp>
    <dsp:sp modelId="{5DD99A0B-5299-9043-935E-D89ECF9BB45B}">
      <dsp:nvSpPr>
        <dsp:cNvPr id="0" name=""/>
        <dsp:cNvSpPr/>
      </dsp:nvSpPr>
      <dsp:spPr>
        <a:xfrm rot="16200000">
          <a:off x="240756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Direitos autorais</a:t>
          </a:r>
        </a:p>
      </dsp:txBody>
      <dsp:txXfrm rot="5400000">
        <a:off x="1041748" y="513461"/>
        <a:ext cx="965326" cy="1540386"/>
      </dsp:txXfrm>
    </dsp:sp>
    <dsp:sp modelId="{179D78AF-05AF-164B-BB7B-2C1C399D037C}">
      <dsp:nvSpPr>
        <dsp:cNvPr id="0" name=""/>
        <dsp:cNvSpPr/>
      </dsp:nvSpPr>
      <dsp:spPr>
        <a:xfrm rot="16200000">
          <a:off x="1278481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Disseminação do conhecimento</a:t>
          </a:r>
        </a:p>
      </dsp:txBody>
      <dsp:txXfrm rot="5400000">
        <a:off x="2079473" y="513461"/>
        <a:ext cx="965326" cy="1540386"/>
      </dsp:txXfrm>
    </dsp:sp>
    <dsp:sp modelId="{9E606243-36FE-6C47-A747-0BCC90CED012}">
      <dsp:nvSpPr>
        <dsp:cNvPr id="0" name=""/>
        <dsp:cNvSpPr/>
      </dsp:nvSpPr>
      <dsp:spPr>
        <a:xfrm rot="16200000">
          <a:off x="2316207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 err="1"/>
            <a:t>Encontrabilidade</a:t>
          </a:r>
          <a:r>
            <a:rPr lang="pt-BR" sz="900" kern="1200"/>
            <a:t> da informação</a:t>
          </a:r>
        </a:p>
      </dsp:txBody>
      <dsp:txXfrm rot="5400000">
        <a:off x="3117199" y="513461"/>
        <a:ext cx="965326" cy="1540386"/>
      </dsp:txXfrm>
    </dsp:sp>
    <dsp:sp modelId="{633D740B-F0A4-7D46-AF29-EACEFEE2A7A3}">
      <dsp:nvSpPr>
        <dsp:cNvPr id="0" name=""/>
        <dsp:cNvSpPr/>
      </dsp:nvSpPr>
      <dsp:spPr>
        <a:xfrm rot="16200000">
          <a:off x="3353933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Políticas de informação</a:t>
          </a:r>
        </a:p>
      </dsp:txBody>
      <dsp:txXfrm rot="5400000">
        <a:off x="4154925" y="513461"/>
        <a:ext cx="965326" cy="1540386"/>
      </dsp:txXfrm>
    </dsp:sp>
    <dsp:sp modelId="{704027E1-9143-ED45-9823-0D726F101697}">
      <dsp:nvSpPr>
        <dsp:cNvPr id="0" name=""/>
        <dsp:cNvSpPr/>
      </dsp:nvSpPr>
      <dsp:spPr>
        <a:xfrm rot="16200000">
          <a:off x="4391659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Sustentabilidade econômica</a:t>
          </a:r>
        </a:p>
      </dsp:txBody>
      <dsp:txXfrm rot="5400000">
        <a:off x="5192651" y="513461"/>
        <a:ext cx="965326" cy="1540386"/>
      </dsp:txXfrm>
    </dsp:sp>
    <dsp:sp modelId="{602D3901-34C3-484D-8FC6-403590346083}">
      <dsp:nvSpPr>
        <dsp:cNvPr id="0" name=""/>
        <dsp:cNvSpPr/>
      </dsp:nvSpPr>
      <dsp:spPr>
        <a:xfrm rot="16200000">
          <a:off x="5429384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Usabilidade de produtos</a:t>
          </a:r>
        </a:p>
      </dsp:txBody>
      <dsp:txXfrm rot="5400000">
        <a:off x="6230376" y="513461"/>
        <a:ext cx="965326" cy="1540386"/>
      </dsp:txXfrm>
    </dsp:sp>
    <dsp:sp modelId="{FAA68132-EAAB-8F47-B0A7-B448AF24D6AD}">
      <dsp:nvSpPr>
        <dsp:cNvPr id="0" name=""/>
        <dsp:cNvSpPr/>
      </dsp:nvSpPr>
      <dsp:spPr>
        <a:xfrm rot="16200000">
          <a:off x="6467110" y="800991"/>
          <a:ext cx="2567310" cy="96532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01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/>
            <a:t>Visibilidade e impacto</a:t>
          </a:r>
        </a:p>
      </dsp:txBody>
      <dsp:txXfrm rot="5400000">
        <a:off x="7268102" y="513461"/>
        <a:ext cx="965326" cy="1540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F1279C2-7404-4C41-9ED3-4918919FAD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01AC6FE9-1BA3-7B43-A51F-1B31352DA6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594FBF3D-C152-4347-BB20-866CBF6391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6B8494B1-4374-B34F-B00C-4BDEB3E383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FB30EA00-5984-D846-980E-1C1E30D0B8B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67632157-3AC7-4E42-AF20-E6499006B8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AD811204-CEE3-1A4E-961B-EB2D177DD0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6BA46DD8-2A28-BF47-B232-B5DD02CE5F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1" name="Rectangle 5">
            <a:extLst>
              <a:ext uri="{FF2B5EF4-FFF2-40B4-BE49-F238E27FC236}">
                <a16:creationId xmlns:a16="http://schemas.microsoft.com/office/drawing/2014/main" id="{F04DB155-6851-1C42-9776-92370ABA9B6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 para editar os estilos do texto mestre</a:t>
            </a:r>
          </a:p>
          <a:p>
            <a:pPr lvl="1"/>
            <a:r>
              <a:rPr lang="en-US" noProof="0"/>
              <a:t>Segundo nível</a:t>
            </a:r>
          </a:p>
          <a:p>
            <a:pPr lvl="2"/>
            <a:r>
              <a:rPr lang="en-US" noProof="0"/>
              <a:t>Terceiro nível</a:t>
            </a:r>
          </a:p>
          <a:p>
            <a:pPr lvl="3"/>
            <a:r>
              <a:rPr lang="en-US" noProof="0"/>
              <a:t>Quarto nível</a:t>
            </a:r>
          </a:p>
          <a:p>
            <a:pPr lvl="4"/>
            <a:r>
              <a:rPr lang="en-US" noProof="0"/>
              <a:t>Quinto nível</a:t>
            </a:r>
          </a:p>
        </p:txBody>
      </p:sp>
      <p:sp>
        <p:nvSpPr>
          <p:cNvPr id="96262" name="Rectangle 6">
            <a:extLst>
              <a:ext uri="{FF2B5EF4-FFF2-40B4-BE49-F238E27FC236}">
                <a16:creationId xmlns:a16="http://schemas.microsoft.com/office/drawing/2014/main" id="{E43CB95B-5F73-1C4A-BA2C-9ACB6A0C4F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3" name="Rectangle 7">
            <a:extLst>
              <a:ext uri="{FF2B5EF4-FFF2-40B4-BE49-F238E27FC236}">
                <a16:creationId xmlns:a16="http://schemas.microsoft.com/office/drawing/2014/main" id="{55D3D5FB-1653-6449-A562-85453F77E3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E2A03E6A-CD1C-2C46-B081-8D385F3197A0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3E6A-CD1C-2C46-B081-8D385F3197A0}" type="slidenum">
              <a:rPr lang="en-US" altLang="pt-BR" smtClean="0"/>
              <a:pPr/>
              <a:t>21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883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3E6A-CD1C-2C46-B081-8D385F3197A0}" type="slidenum">
              <a:rPr lang="en-US" altLang="pt-BR" smtClean="0"/>
              <a:pPr/>
              <a:t>22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3736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3E6A-CD1C-2C46-B081-8D385F3197A0}" type="slidenum">
              <a:rPr lang="en-US" altLang="pt-BR" smtClean="0"/>
              <a:pPr/>
              <a:t>23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9568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FD6D1-C3D2-3C44-B27D-20C764C93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931884-90BF-CF4A-91AB-EB51D177E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A84537-1745-A74E-9C15-7427FD03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BB07FA-F007-CA49-B63C-A2625CB7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182678-34A6-884E-B43E-2FD52EA57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18429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00250-D595-814E-A579-0AC5852A9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BFD315-2A1B-A847-9BBB-E0657BC50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F77CD0-B2F1-1646-AC1E-820D9EF4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A6C7D5-D417-CD44-9583-ADD6CBAF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7BFF1B-8A5D-E54D-8F36-54203723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039639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9DDC71-A96D-BA4B-A78E-39D239770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834375-975B-2A42-B7AF-403409151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F41ECE-8B68-504C-B445-260AAA62F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1104E2-9BB7-C24B-A921-B6885ABB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7FF2ED-8665-3D47-A88A-710B9DD1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462640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301AA-F9B3-284D-AC51-6CBEEB02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6FDAB7-521A-8642-8AEC-68AADF11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3C8B4-82D5-BD44-8247-B04A784E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C27433-A9B8-C046-AC6D-CFFC63C3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6E0729-A5DA-4248-810E-C8C1758AA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380520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B03B6-D661-704C-826D-7D6512085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4EE169-B713-F041-98A8-45AAED239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21516C-F161-3A47-A2E1-A780A0F8B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9FD238-6778-ED48-A1E6-A36BA7CC1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09EB9B-1967-CB4B-9BA2-88E29551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44244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13480-6F18-384D-8A60-AC406E35E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14F5ED-8382-4746-9DD4-CE2979E42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D23E4AE-2F0E-9346-94BA-B862024BF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F47C7E-EF26-494A-AA2A-8E8EC5D6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04D369-E6DD-0C45-BA88-E49E8211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4319CE-7A1E-A24D-B43C-2C676F956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602640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A32B3-0727-174C-B72A-8F90A8168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12E81B-EA5D-504F-A65A-28BABAE9D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208B04D-7B85-AF40-B865-FDAE87D4B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C226640-F699-A546-9F6D-A15DF31F3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F1A590E-6C9C-5643-AF56-05C8D910DB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D08E902-96DE-C843-8E62-FDF93119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8C856E4-2009-E942-9DC6-23FF6FDB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360EB44-6E25-6141-850C-109503AC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758966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90C0F-5EE2-684D-AA7B-F53B1D27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379EF1A-82A1-BE43-AA94-4C862005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2BC0861-EFDE-3241-A8B3-FD3DE25D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A246858-1448-344C-AD42-6B93E6C05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6219154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B2E6BFC-0672-B747-A8BE-BD20A865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99E2189-E15A-3E4E-9873-B32744EB4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7B83E73-F1F9-1347-A4CE-2C7E0C5E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195474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98E07-FDF6-0942-9740-0FA50C0E1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093882-99F2-E84D-B81E-2A19EB3B9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B5A8B6-E58F-8448-9DA0-8CE133CBA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DFEAC3-448F-E749-9083-77886E25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1F8167-7C84-2343-B6D6-7B69CD1E0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3FDD69-C961-904B-96AD-C5A8B931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469304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F5655-61CE-8442-81B3-9B5EA3456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81A95C-5FDE-B74B-9B12-0C5EFD4F1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140BAD6-BABD-9541-B67A-6EF6FC32D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9C88B5-EA02-F545-AFB2-628FB8E52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29F78A5-3AA3-5E40-9617-D74F59D32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220717-C457-7440-B755-845332AF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486384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ACE1964-5FFD-5F42-AC13-E896B282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C0BB43-F00D-7649-9116-4F260F4CE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BA53E-4A8E-7444-A47F-9B45FC1C8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1B1743-504A-084B-954B-35E2176C6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5E76F6-A236-854E-AC86-8517E1C64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41B7E-1126-6A47-A7E2-78641F38908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238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dx.doi.org/10.1590/238180889201931e190028" TargetMode="External"/><Relationship Id="rId3" Type="http://schemas.openxmlformats.org/officeDocument/2006/relationships/hyperlink" Target="http://livroaberto.ibict.br/handle/1/1060" TargetMode="External"/><Relationship Id="rId7" Type="http://schemas.openxmlformats.org/officeDocument/2006/relationships/hyperlink" Target="https://brapci.inf.br/index.php/res/v/6557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rapci.inf.br/index.php/res/v/137429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ridi.ibict.br/handle/123456789/1024" TargetMode="External"/><Relationship Id="rId10" Type="http://schemas.openxmlformats.org/officeDocument/2006/relationships/hyperlink" Target="http://eprints.rclis.org/31109/" TargetMode="External"/><Relationship Id="rId4" Type="http://schemas.openxmlformats.org/officeDocument/2006/relationships/hyperlink" Target="https://brapci.inf.br/index.php/res/v/34829" TargetMode="External"/><Relationship Id="rId9" Type="http://schemas.openxmlformats.org/officeDocument/2006/relationships/hyperlink" Target="https://brapci.inf.br/index.php/res/v/129987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ielo.org.pe/scielo.php?pid=S1562-47302016000400003&amp;script=sci_arttext" TargetMode="External"/><Relationship Id="rId3" Type="http://schemas.openxmlformats.org/officeDocument/2006/relationships/hyperlink" Target="https://brapci.inf.br/index.php/res/v/126251" TargetMode="External"/><Relationship Id="rId7" Type="http://schemas.openxmlformats.org/officeDocument/2006/relationships/hyperlink" Target="https://doi.org/10.1371/journal.pone.002096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i.org/10.1590/S0100-19652006000200010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brapci.inf.br/index.php/res/v/69249" TargetMode="External"/><Relationship Id="rId10" Type="http://schemas.openxmlformats.org/officeDocument/2006/relationships/hyperlink" Target="https://doi.org/10.1590/2318-0889201931e190001" TargetMode="External"/><Relationship Id="rId4" Type="http://schemas.openxmlformats.org/officeDocument/2006/relationships/hyperlink" Target="https://brapci.inf.br/index.php/res/v/39560" TargetMode="External"/><Relationship Id="rId9" Type="http://schemas.openxmlformats.org/officeDocument/2006/relationships/hyperlink" Target="https://brapci.inf.br/index.php/res/v/40084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arcio.nogueirajr@gmail.com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alessandra02@hot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mailto:luiz.maia@fumec.br" TargetMode="External"/><Relationship Id="rId4" Type="http://schemas.openxmlformats.org/officeDocument/2006/relationships/hyperlink" Target="mailto:marta.macedo@fumec.b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1C78143-D2C9-5141-BF6E-026E3A74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165F3A84-5449-654C-9BB7-A387A22D40A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</a:t>
            </a:fld>
            <a:endParaRPr lang="pt-BR" altLang="pt-BR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061" name="Picture 13" descr="Congreso Internacional Nodos del Conocimiento 2020 | Facultad de  Comunicación">
            <a:extLst>
              <a:ext uri="{FF2B5EF4-FFF2-40B4-BE49-F238E27FC236}">
                <a16:creationId xmlns:a16="http://schemas.microsoft.com/office/drawing/2014/main" id="{20EA8139-F734-0A4E-9BEB-3B4845CD6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DA8B507-5E3A-064B-BAF2-814D895DE959}"/>
              </a:ext>
            </a:extLst>
          </p:cNvPr>
          <p:cNvSpPr txBox="1"/>
          <p:nvPr/>
        </p:nvSpPr>
        <p:spPr>
          <a:xfrm>
            <a:off x="2699792" y="4437112"/>
            <a:ext cx="61322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Universidad</a:t>
            </a:r>
            <a:r>
              <a:rPr lang="pt-BR" b="1">
                <a:solidFill>
                  <a:schemeClr val="bg1"/>
                </a:solidFill>
              </a:rPr>
              <a:t>, </a:t>
            </a:r>
            <a:r>
              <a:rPr lang="pt-BR" b="1" err="1">
                <a:solidFill>
                  <a:schemeClr val="bg1"/>
                </a:solidFill>
              </a:rPr>
              <a:t>innovación</a:t>
            </a:r>
            <a:r>
              <a:rPr lang="pt-BR" b="1">
                <a:solidFill>
                  <a:schemeClr val="bg1"/>
                </a:solidFill>
              </a:rPr>
              <a:t> e </a:t>
            </a:r>
            <a:r>
              <a:rPr lang="pt-BR" b="1" err="1">
                <a:solidFill>
                  <a:schemeClr val="bg1"/>
                </a:solidFill>
              </a:rPr>
              <a:t>investigación</a:t>
            </a:r>
            <a:r>
              <a:rPr lang="pt-BR" b="1">
                <a:solidFill>
                  <a:schemeClr val="bg1"/>
                </a:solidFill>
              </a:rPr>
              <a:t> ante </a:t>
            </a:r>
            <a:r>
              <a:rPr lang="pt-BR" b="1" err="1">
                <a:solidFill>
                  <a:schemeClr val="bg1"/>
                </a:solidFill>
              </a:rPr>
              <a:t>el</a:t>
            </a:r>
            <a:r>
              <a:rPr lang="pt-BR" b="1">
                <a:solidFill>
                  <a:schemeClr val="bg1"/>
                </a:solidFill>
              </a:rPr>
              <a:t> horizonte 2030</a:t>
            </a:r>
          </a:p>
          <a:p>
            <a:endParaRPr lang="pt-BR" b="1">
              <a:solidFill>
                <a:schemeClr val="bg1"/>
              </a:solidFill>
            </a:endParaRPr>
          </a:p>
          <a:p>
            <a:pPr algn="ctr"/>
            <a:r>
              <a:rPr lang="pt-BR">
                <a:solidFill>
                  <a:schemeClr val="bg1"/>
                </a:solidFill>
              </a:rPr>
              <a:t>– Evento virtual –</a:t>
            </a:r>
          </a:p>
          <a:p>
            <a:pPr algn="ctr"/>
            <a:endParaRPr lang="pt-BR">
              <a:solidFill>
                <a:schemeClr val="bg1"/>
              </a:solidFill>
            </a:endParaRPr>
          </a:p>
          <a:p>
            <a:pPr algn="ctr"/>
            <a:r>
              <a:rPr lang="pt-BR">
                <a:solidFill>
                  <a:schemeClr val="bg1"/>
                </a:solidFill>
              </a:rPr>
              <a:t>10 </a:t>
            </a:r>
            <a:r>
              <a:rPr lang="pt-BR" err="1">
                <a:solidFill>
                  <a:schemeClr val="bg1"/>
                </a:solidFill>
              </a:rPr>
              <a:t>y</a:t>
            </a:r>
            <a:r>
              <a:rPr lang="pt-BR">
                <a:solidFill>
                  <a:schemeClr val="bg1"/>
                </a:solidFill>
              </a:rPr>
              <a:t> 11 de </a:t>
            </a:r>
            <a:r>
              <a:rPr lang="pt-BR" err="1">
                <a:solidFill>
                  <a:schemeClr val="bg1"/>
                </a:solidFill>
              </a:rPr>
              <a:t>diciembre</a:t>
            </a:r>
            <a:r>
              <a:rPr lang="pt-BR">
                <a:solidFill>
                  <a:schemeClr val="bg1"/>
                </a:solidFill>
              </a:rPr>
              <a:t> de 2020</a:t>
            </a:r>
          </a:p>
          <a:p>
            <a:pPr marL="285750" indent="-285750" algn="ctr">
              <a:buFontTx/>
              <a:buChar char="-"/>
            </a:pPr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10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98515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3. Metodologia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47196" y="3823379"/>
            <a:ext cx="1115894" cy="615168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Metodologia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     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334936C-015E-364E-8AC1-F8B7053026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289532"/>
              </p:ext>
            </p:extLst>
          </p:nvPr>
        </p:nvGraphicFramePr>
        <p:xfrm>
          <a:off x="827591" y="1196752"/>
          <a:ext cx="8208902" cy="5363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09797651-018E-D64A-A722-81AB76BE5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73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11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7" y="1556792"/>
            <a:ext cx="8237455" cy="1938992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A partir da </a:t>
            </a:r>
            <a:r>
              <a:rPr lang="pt-BR" sz="2400">
                <a:solidFill>
                  <a:schemeClr val="tx1"/>
                </a:solidFill>
              </a:rPr>
              <a:t>cronologia de marcos </a:t>
            </a:r>
            <a:r>
              <a:rPr lang="pt-BR" sz="2400" b="0">
                <a:solidFill>
                  <a:schemeClr val="tx1"/>
                </a:solidFill>
              </a:rPr>
              <a:t>proposta por </a:t>
            </a:r>
            <a:r>
              <a:rPr lang="pt-BR" sz="2400" b="0" err="1">
                <a:solidFill>
                  <a:schemeClr val="tx1"/>
                </a:solidFill>
              </a:rPr>
              <a:t>Kuramoto</a:t>
            </a:r>
            <a:r>
              <a:rPr lang="pt-BR" sz="2400" b="0">
                <a:solidFill>
                  <a:schemeClr val="tx1"/>
                </a:solidFill>
              </a:rPr>
              <a:t> (2006), buscou-se uma </a:t>
            </a:r>
            <a:r>
              <a:rPr lang="pt-BR" sz="2400">
                <a:solidFill>
                  <a:schemeClr val="tx1"/>
                </a:solidFill>
              </a:rPr>
              <a:t>ponte</a:t>
            </a:r>
            <a:r>
              <a:rPr lang="pt-BR" sz="2400" b="0">
                <a:solidFill>
                  <a:schemeClr val="tx1"/>
                </a:solidFill>
              </a:rPr>
              <a:t> com documentos que ao longo dos últimos 5 anos apresentam contribuições para o movimento de acesso livre à informação científica. </a:t>
            </a: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-15799"/>
            <a:ext cx="72628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 Análise de resultados        4.1 Pesquisa documental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5A5BA282-13D7-7E47-BD2B-26D7E212C6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3278917"/>
              </p:ext>
            </p:extLst>
          </p:nvPr>
        </p:nvGraphicFramePr>
        <p:xfrm>
          <a:off x="806292" y="3495784"/>
          <a:ext cx="8153155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86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12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32656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4.1 Pesquisa documental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4CAD54B-1A1F-F34A-8705-AE3C740D4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09997"/>
              </p:ext>
            </p:extLst>
          </p:nvPr>
        </p:nvGraphicFramePr>
        <p:xfrm>
          <a:off x="839683" y="1202690"/>
          <a:ext cx="8052792" cy="5153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6013">
                  <a:extLst>
                    <a:ext uri="{9D8B030D-6E8A-4147-A177-3AD203B41FA5}">
                      <a16:colId xmlns:a16="http://schemas.microsoft.com/office/drawing/2014/main" val="3183033828"/>
                    </a:ext>
                  </a:extLst>
                </a:gridCol>
                <a:gridCol w="2905514">
                  <a:extLst>
                    <a:ext uri="{9D8B030D-6E8A-4147-A177-3AD203B41FA5}">
                      <a16:colId xmlns:a16="http://schemas.microsoft.com/office/drawing/2014/main" val="2562484394"/>
                    </a:ext>
                  </a:extLst>
                </a:gridCol>
                <a:gridCol w="4151265">
                  <a:extLst>
                    <a:ext uri="{9D8B030D-6E8A-4147-A177-3AD203B41FA5}">
                      <a16:colId xmlns:a16="http://schemas.microsoft.com/office/drawing/2014/main" val="3855389495"/>
                    </a:ext>
                  </a:extLst>
                </a:gridCol>
              </a:tblGrid>
              <a:tr h="3443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Descrição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Avanços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617683722"/>
                  </a:ext>
                </a:extLst>
              </a:tr>
              <a:tr h="7303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Final dos anos 90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Diversas manifestações em favor do acesso aberto.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Criação de consórcios e portais de acesso às revistas eletrônicas.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950219326"/>
                  </a:ext>
                </a:extLst>
              </a:tr>
              <a:tr h="1116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1997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SciELO</a:t>
                      </a:r>
                      <a:r>
                        <a:rPr lang="en-US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(Scientific </a:t>
                      </a:r>
                      <a:r>
                        <a:rPr lang="en-US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Eletronic</a:t>
                      </a:r>
                      <a:r>
                        <a:rPr lang="en-US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Library Online).</a:t>
                      </a:r>
                      <a:endParaRPr lang="pt-BR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Primeiro sistema de informação científica da América Latina com a finalidade de acesso amplo a publicações científicas.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1903530263"/>
                  </a:ext>
                </a:extLst>
              </a:tr>
              <a:tr h="1116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1999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Lançamento da Open Archives Initiative (Convenção de Santa Fé).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Movimento de Acesso Aberto numa ação contra o oligopólio das editoras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3534781395"/>
                  </a:ext>
                </a:extLst>
              </a:tr>
              <a:tr h="1116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2002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Iniciativa de Budapeste para o acesso aberto.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Definição de estratégias que orientaram o desenvolvimento de sistemas que seguem padrões de interoperabilidade. 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662514689"/>
                  </a:ext>
                </a:extLst>
              </a:tr>
              <a:tr h="7303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2003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Declaração de Berlim sobre o livre acesso ao conhecimento. 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Formalização de políticas de informação voltadas para o acesso aberto.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978435698"/>
                  </a:ext>
                </a:extLst>
              </a:tr>
            </a:tbl>
          </a:graphicData>
        </a:graphic>
      </p:graphicFrame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6FD07616-6E9F-524A-BFEC-DEFD573AD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5C52C8CE-6A5B-7C4F-9DFB-77C5A29DE1B6}"/>
              </a:ext>
            </a:extLst>
          </p:cNvPr>
          <p:cNvSpPr/>
          <p:nvPr/>
        </p:nvSpPr>
        <p:spPr>
          <a:xfrm>
            <a:off x="751343" y="6345460"/>
            <a:ext cx="7472355" cy="331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Adaptado de: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(2019); Costa &amp; Leite (2017);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Kuramoto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(2006)</a:t>
            </a:r>
            <a:r>
              <a:rPr lang="pt-BR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Silva &amp; Silveira (2019).</a:t>
            </a:r>
            <a:endParaRPr lang="pt-BR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85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13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32656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4.1 Pesquisa documental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4CAD54B-1A1F-F34A-8705-AE3C740D4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69967"/>
              </p:ext>
            </p:extLst>
          </p:nvPr>
        </p:nvGraphicFramePr>
        <p:xfrm>
          <a:off x="827584" y="1124017"/>
          <a:ext cx="7980784" cy="5301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545">
                  <a:extLst>
                    <a:ext uri="{9D8B030D-6E8A-4147-A177-3AD203B41FA5}">
                      <a16:colId xmlns:a16="http://schemas.microsoft.com/office/drawing/2014/main" val="3183033828"/>
                    </a:ext>
                  </a:extLst>
                </a:gridCol>
                <a:gridCol w="2622095">
                  <a:extLst>
                    <a:ext uri="{9D8B030D-6E8A-4147-A177-3AD203B41FA5}">
                      <a16:colId xmlns:a16="http://schemas.microsoft.com/office/drawing/2014/main" val="2562484394"/>
                    </a:ext>
                  </a:extLst>
                </a:gridCol>
                <a:gridCol w="4114144">
                  <a:extLst>
                    <a:ext uri="{9D8B030D-6E8A-4147-A177-3AD203B41FA5}">
                      <a16:colId xmlns:a16="http://schemas.microsoft.com/office/drawing/2014/main" val="3855389495"/>
                    </a:ext>
                  </a:extLst>
                </a:gridCol>
              </a:tblGrid>
              <a:tr h="3112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Descrição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Avanços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617683722"/>
                  </a:ext>
                </a:extLst>
              </a:tr>
              <a:tr h="6600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2004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Declaração de Valparaíso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Compromissos e estratégias que promoveram o amplo acesso à informação científica.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290784585"/>
                  </a:ext>
                </a:extLst>
              </a:tr>
              <a:tr h="13576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2005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Manifesto Brasileiro de Apoio ao Acesso Livre à Informação Científica.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Manifesto lançado pelo IBICT fundamentado nos termos da Declaração de Berlim no uso das definições de formas de publicação e suas condições de acesso aberto.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1322023947"/>
                  </a:ext>
                </a:extLst>
              </a:tr>
              <a:tr h="13576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2005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Declaração de Salvador sobre Acesso Aberto: A Perspectiva dos Países em Desenvolvimento.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Expectativa de acesso aberto crescente nos países em desenvolvimento, seguindo a tendência dos países do hemisfério norte.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3355474970"/>
                  </a:ext>
                </a:extLst>
              </a:tr>
              <a:tr h="13576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2005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Carta de São Paulo.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Definição de acesso aberto em consonância com os demais documentos constituídos em 2005 e defesa do acesso aberto como passo fundamental para o avanço científico e social. 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539459758"/>
                  </a:ext>
                </a:extLst>
              </a:tr>
            </a:tbl>
          </a:graphicData>
        </a:graphic>
      </p:graphicFrame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1C0A4991-3D5B-CA4E-B046-315B7F502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FA0B0B01-21CF-764F-A049-E40E8F8111E3}"/>
              </a:ext>
            </a:extLst>
          </p:cNvPr>
          <p:cNvSpPr/>
          <p:nvPr/>
        </p:nvSpPr>
        <p:spPr>
          <a:xfrm>
            <a:off x="751343" y="6345460"/>
            <a:ext cx="7472355" cy="331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Adaptado de: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(2019); Costa &amp; Leite (2017);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Kuramoto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(2006)</a:t>
            </a:r>
            <a:r>
              <a:rPr lang="pt-BR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Silva &amp; Silveira (2019).</a:t>
            </a:r>
            <a:endParaRPr lang="pt-BR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36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14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32656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4.1 Pesquisa documental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4CAD54B-1A1F-F34A-8705-AE3C740D4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20577"/>
              </p:ext>
            </p:extLst>
          </p:nvPr>
        </p:nvGraphicFramePr>
        <p:xfrm>
          <a:off x="940594" y="1062764"/>
          <a:ext cx="7591844" cy="5224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102">
                  <a:extLst>
                    <a:ext uri="{9D8B030D-6E8A-4147-A177-3AD203B41FA5}">
                      <a16:colId xmlns:a16="http://schemas.microsoft.com/office/drawing/2014/main" val="3183033828"/>
                    </a:ext>
                  </a:extLst>
                </a:gridCol>
                <a:gridCol w="2783099">
                  <a:extLst>
                    <a:ext uri="{9D8B030D-6E8A-4147-A177-3AD203B41FA5}">
                      <a16:colId xmlns:a16="http://schemas.microsoft.com/office/drawing/2014/main" val="2562484394"/>
                    </a:ext>
                  </a:extLst>
                </a:gridCol>
                <a:gridCol w="3913643">
                  <a:extLst>
                    <a:ext uri="{9D8B030D-6E8A-4147-A177-3AD203B41FA5}">
                      <a16:colId xmlns:a16="http://schemas.microsoft.com/office/drawing/2014/main" val="3855389495"/>
                    </a:ext>
                  </a:extLst>
                </a:gridCol>
              </a:tblGrid>
              <a:tr h="533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Descrição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Avanços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617683722"/>
                  </a:ext>
                </a:extLst>
              </a:tr>
              <a:tr h="235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2006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Declaração de Florianópolis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Elaborada com base na Declaração de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Bethesda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lista-se  algumas recomendações em apoio ao acesso aberto à literatura científica revisada pelos pares.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3864020504"/>
                  </a:ext>
                </a:extLst>
              </a:tr>
              <a:tr h="2960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2011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Lei nº 12.527/2011 e parceria para desenvolver um Governo Aberto (Open Government Partnership – OGP).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Acesso a informação, transparência das instituições e do governo.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1155677056"/>
                  </a:ext>
                </a:extLst>
              </a:tr>
              <a:tr h="2960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“Open Innovation. Open Science. Open to the World” (Comissão Europeia).</a:t>
                      </a:r>
                      <a:endParaRPr lang="pt-BR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Maior engajamento do cidadão na estruturação de diálogos entre os diversos participantes envolvidos na pesquisa e desenvolvimento do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European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Science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Cloud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voltado para o acesso aberto.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705816912"/>
                  </a:ext>
                </a:extLst>
              </a:tr>
              <a:tr h="2960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Decreto nº 8.777.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Prevista a publicação de dados abertos como parte da Política Brasileira de Dados Abertos.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092924122"/>
                  </a:ext>
                </a:extLst>
              </a:tr>
            </a:tbl>
          </a:graphicData>
        </a:graphic>
      </p:graphicFrame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83CCBC0A-67A3-D54A-86DE-D906E3349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D20B3009-BB83-2440-B42E-967AFA4F0E3D}"/>
              </a:ext>
            </a:extLst>
          </p:cNvPr>
          <p:cNvSpPr/>
          <p:nvPr/>
        </p:nvSpPr>
        <p:spPr>
          <a:xfrm>
            <a:off x="799310" y="6287544"/>
            <a:ext cx="7472355" cy="331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Adaptado de: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(2019); Costa &amp; Leite (2017);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Kuramoto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(2006)</a:t>
            </a:r>
            <a:r>
              <a:rPr lang="pt-BR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Silva &amp; Silveira (2019).</a:t>
            </a:r>
            <a:endParaRPr lang="pt-BR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8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15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32656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4.1 Pesquisa documental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4CAD54B-1A1F-F34A-8705-AE3C740D4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5390"/>
              </p:ext>
            </p:extLst>
          </p:nvPr>
        </p:nvGraphicFramePr>
        <p:xfrm>
          <a:off x="940594" y="1275080"/>
          <a:ext cx="7591844" cy="4307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102">
                  <a:extLst>
                    <a:ext uri="{9D8B030D-6E8A-4147-A177-3AD203B41FA5}">
                      <a16:colId xmlns:a16="http://schemas.microsoft.com/office/drawing/2014/main" val="3183033828"/>
                    </a:ext>
                  </a:extLst>
                </a:gridCol>
                <a:gridCol w="2783099">
                  <a:extLst>
                    <a:ext uri="{9D8B030D-6E8A-4147-A177-3AD203B41FA5}">
                      <a16:colId xmlns:a16="http://schemas.microsoft.com/office/drawing/2014/main" val="2562484394"/>
                    </a:ext>
                  </a:extLst>
                </a:gridCol>
                <a:gridCol w="3913643">
                  <a:extLst>
                    <a:ext uri="{9D8B030D-6E8A-4147-A177-3AD203B41FA5}">
                      <a16:colId xmlns:a16="http://schemas.microsoft.com/office/drawing/2014/main" val="3855389495"/>
                    </a:ext>
                  </a:extLst>
                </a:gridCol>
              </a:tblGrid>
              <a:tr h="533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Descrição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Avanços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2617683722"/>
                  </a:ext>
                </a:extLst>
              </a:tr>
              <a:tr h="1747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ARC Open Access Policy (Conselho de Pesquisa Australiano)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Publicação das pesquisas com investimento público em Repositórios Institucionais com acesso aberto.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4056016010"/>
                  </a:ext>
                </a:extLst>
              </a:tr>
              <a:tr h="1747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Declaração do Panamá.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Abertura de dados como nova fronteira da ciência, de modo a evitar assimetrias nas pesquisas desenvolvidas entre países.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124084585"/>
                  </a:ext>
                </a:extLst>
              </a:tr>
              <a:tr h="300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4º Plano de Ação Nacional em Governo Aberto.</a:t>
                      </a:r>
                    </a:p>
                  </a:txBody>
                  <a:tcPr marL="15169" marR="151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Engajamento de governantes e líderes da sociedade civil para desenvolver ações e políticas com a finalidade de promover inclusão social e científica e “estabelecer mecanismos de governança de dados científicos para o avanço da ciência aberta no Brasil” (Brasil, 2018, p.22).</a:t>
                      </a:r>
                    </a:p>
                  </a:txBody>
                  <a:tcPr marL="15169" marR="15169" marT="0" marB="0"/>
                </a:tc>
                <a:extLst>
                  <a:ext uri="{0D108BD9-81ED-4DB2-BD59-A6C34878D82A}">
                    <a16:rowId xmlns:a16="http://schemas.microsoft.com/office/drawing/2014/main" val="374879897"/>
                  </a:ext>
                </a:extLst>
              </a:tr>
            </a:tbl>
          </a:graphicData>
        </a:graphic>
      </p:graphicFrame>
      <p:pic>
        <p:nvPicPr>
          <p:cNvPr id="11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95CDA2E8-B8A9-7C44-87AC-5BB05E05F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BA953190-7F91-434C-8FB6-B808B105ABA5}"/>
              </a:ext>
            </a:extLst>
          </p:cNvPr>
          <p:cNvSpPr/>
          <p:nvPr/>
        </p:nvSpPr>
        <p:spPr>
          <a:xfrm>
            <a:off x="835822" y="5559736"/>
            <a:ext cx="7472355" cy="331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Adaptado de: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(2019); Costa &amp; Leite (2017);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Kuramoto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(2006)</a:t>
            </a:r>
            <a:r>
              <a:rPr lang="pt-BR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Silva &amp; Silveira (2019).</a:t>
            </a:r>
            <a:endParaRPr lang="pt-BR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74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16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7" y="1556792"/>
            <a:ext cx="8237455" cy="3231654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A pesquisa bibliográfica executada resultou em 56 artigos. Desse total, 4 artigos foram eliminados por se tratarem de resumo ou editorial. Os 52 artigos restantes foram verificados e todos eles abordam o acesso aberto, sendo </a:t>
            </a:r>
            <a:r>
              <a:rPr lang="pt-BR" sz="2400">
                <a:solidFill>
                  <a:schemeClr val="tx1"/>
                </a:solidFill>
              </a:rPr>
              <a:t>identificados os desafios encontrados </a:t>
            </a:r>
            <a:r>
              <a:rPr lang="pt-BR" sz="2400" b="0">
                <a:solidFill>
                  <a:schemeClr val="tx1"/>
                </a:solidFill>
              </a:rPr>
              <a:t>para a implementação da ciência aberta.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endParaRPr lang="pt-BR" sz="2400" b="0">
              <a:solidFill>
                <a:schemeClr val="tx1"/>
              </a:solidFill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4.2 Pesquisa bibliográfica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924B176-3DD4-7C44-A754-32C42171AE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321469"/>
              </p:ext>
            </p:extLst>
          </p:nvPr>
        </p:nvGraphicFramePr>
        <p:xfrm>
          <a:off x="1824990" y="4194163"/>
          <a:ext cx="5661660" cy="2101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:a16="http://schemas.microsoft.com/office/drawing/2014/main" id="{D367459A-6E8D-8340-AA1F-9338BFE8CB2C}"/>
              </a:ext>
            </a:extLst>
          </p:cNvPr>
          <p:cNvSpPr/>
          <p:nvPr/>
        </p:nvSpPr>
        <p:spPr>
          <a:xfrm>
            <a:off x="1448780" y="6234406"/>
            <a:ext cx="6367737" cy="609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Gráfico 1: Quantidade de artigos publicados entre 2015 e 2020 na </a:t>
            </a:r>
            <a:r>
              <a:rPr lang="pt-BR" sz="12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Brapci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 o descritor </a:t>
            </a:r>
            <a:r>
              <a:rPr lang="pt-BR" sz="1200" i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pt-BR" sz="1200" i="1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</a:t>
            </a:r>
            <a:r>
              <a:rPr lang="pt-BR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nas palavras-chave. Fonte: os autores.</a:t>
            </a:r>
            <a:endParaRPr lang="pt-BR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75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17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885" y="1232747"/>
            <a:ext cx="8237455" cy="3231654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Os 52 artigos também foram </a:t>
            </a:r>
            <a:r>
              <a:rPr lang="pt-BR" sz="2400">
                <a:solidFill>
                  <a:schemeClr val="tx1"/>
                </a:solidFill>
              </a:rPr>
              <a:t>categorizados</a:t>
            </a:r>
            <a:r>
              <a:rPr lang="pt-BR" sz="2400" b="0">
                <a:solidFill>
                  <a:schemeClr val="tx1"/>
                </a:solidFill>
              </a:rPr>
              <a:t> de acordo com elementos estruturantes de cada estudo como título, palavras-chave, objetivos, problema de pesquisa e resultados. As categorias foram estabelecidas a partir dos </a:t>
            </a:r>
            <a:r>
              <a:rPr lang="pt-BR" sz="2400">
                <a:solidFill>
                  <a:schemeClr val="tx1"/>
                </a:solidFill>
              </a:rPr>
              <a:t>constructos </a:t>
            </a:r>
            <a:r>
              <a:rPr lang="pt-BR" sz="2400" b="0">
                <a:solidFill>
                  <a:schemeClr val="tx1"/>
                </a:solidFill>
              </a:rPr>
              <a:t>usados na fundamentação teórica ou revisão de literatura de cada artigo.</a:t>
            </a:r>
          </a:p>
          <a:p>
            <a:pPr marL="0" indent="0" algn="just">
              <a:spcBef>
                <a:spcPct val="50000"/>
              </a:spcBef>
            </a:pPr>
            <a:endParaRPr lang="pt-BR" sz="2400" b="0">
              <a:solidFill>
                <a:schemeClr val="tx1"/>
              </a:solidFill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4.2 Pesquisa bibliográfica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2D6B3EC-12D8-8A4B-8EBC-61B4451493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5932751"/>
              </p:ext>
            </p:extLst>
          </p:nvPr>
        </p:nvGraphicFramePr>
        <p:xfrm>
          <a:off x="697493" y="3789041"/>
          <a:ext cx="8237451" cy="2567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03455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18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4.2 Pesquisa bibliográfica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CE5B197-CF7D-1D4E-9DE0-DE2A2C094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436578"/>
              </p:ext>
            </p:extLst>
          </p:nvPr>
        </p:nvGraphicFramePr>
        <p:xfrm>
          <a:off x="940594" y="1187848"/>
          <a:ext cx="7879873" cy="5093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1206">
                  <a:extLst>
                    <a:ext uri="{9D8B030D-6E8A-4147-A177-3AD203B41FA5}">
                      <a16:colId xmlns:a16="http://schemas.microsoft.com/office/drawing/2014/main" val="99139201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153489679"/>
                    </a:ext>
                  </a:extLst>
                </a:gridCol>
                <a:gridCol w="4752523">
                  <a:extLst>
                    <a:ext uri="{9D8B030D-6E8A-4147-A177-3AD203B41FA5}">
                      <a16:colId xmlns:a16="http://schemas.microsoft.com/office/drawing/2014/main" val="3986245795"/>
                    </a:ext>
                  </a:extLst>
                </a:gridCol>
              </a:tblGrid>
              <a:tr h="212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Categoria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Quantidade de artigos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Desafios para a implementação da ciência aberta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1857088436"/>
                  </a:ext>
                </a:extLst>
              </a:tr>
              <a:tr h="9532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Ciência aberta.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Estabelecimento de estratégias de avaliação de qualidade de periódicos (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Appel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de Araújo Alves, Braga &amp; Rodrigues, 2020).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1470594266"/>
                  </a:ext>
                </a:extLst>
              </a:tr>
              <a:tr h="664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Direitos autorais.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Retomada dos direitos intrínsecos às definições “clássicas” de acesso aberto (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Furnival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de Almeida &amp; da Silva, 2015).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3908138851"/>
                  </a:ext>
                </a:extLst>
              </a:tr>
              <a:tr h="7272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Disseminação do conhecimento (bibliotecas digitais).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Uso de dispositivos móveis para acesso gratuito a informações científicas via aplicativos que favoreçam o acesso universal à informação (Ávila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Barrientos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2016).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1725328621"/>
                  </a:ext>
                </a:extLst>
              </a:tr>
              <a:tr h="7272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Encontrabilidade da informação (repositórios digitais).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Aprimoramento dos sistemas de buscas (Passos &amp;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Caregnato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2018).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Uso de repositórios institucionais (Costa &amp; Leite, 2015).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3627712513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39FB7744-82FD-7343-935E-4AAF7B98793A}"/>
              </a:ext>
            </a:extLst>
          </p:cNvPr>
          <p:cNvSpPr/>
          <p:nvPr/>
        </p:nvSpPr>
        <p:spPr>
          <a:xfrm>
            <a:off x="3653896" y="6281279"/>
            <a:ext cx="1836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Fonte: os autores.</a:t>
            </a:r>
            <a:endParaRPr lang="pt-BR" sz="1400"/>
          </a:p>
        </p:txBody>
      </p:sp>
    </p:spTree>
    <p:extLst>
      <p:ext uri="{BB962C8B-B14F-4D97-AF65-F5344CB8AC3E}">
        <p14:creationId xmlns:p14="http://schemas.microsoft.com/office/powerpoint/2010/main" val="2487810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19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4.2 Pesquisa bibliográfica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16914" y="4894814"/>
            <a:ext cx="1067746" cy="584391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Análise           de resultados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CE5B197-CF7D-1D4E-9DE0-DE2A2C094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477237"/>
              </p:ext>
            </p:extLst>
          </p:nvPr>
        </p:nvGraphicFramePr>
        <p:xfrm>
          <a:off x="940594" y="1346431"/>
          <a:ext cx="7879873" cy="4584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9198">
                  <a:extLst>
                    <a:ext uri="{9D8B030D-6E8A-4147-A177-3AD203B41FA5}">
                      <a16:colId xmlns:a16="http://schemas.microsoft.com/office/drawing/2014/main" val="9913920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153489679"/>
                    </a:ext>
                  </a:extLst>
                </a:gridCol>
                <a:gridCol w="4752523">
                  <a:extLst>
                    <a:ext uri="{9D8B030D-6E8A-4147-A177-3AD203B41FA5}">
                      <a16:colId xmlns:a16="http://schemas.microsoft.com/office/drawing/2014/main" val="3986245795"/>
                    </a:ext>
                  </a:extLst>
                </a:gridCol>
              </a:tblGrid>
              <a:tr h="212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Categoria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Quantidade de artigos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Desafios para a implementação da ciência aberta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1857088436"/>
                  </a:ext>
                </a:extLst>
              </a:tr>
              <a:tr h="840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Políticas de informação.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Promover ações de níveis político e legislativo para além do acesso aberto, rumo à ciência aberta (De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Filippo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D’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Onofrio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(2019).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165997178"/>
                  </a:ext>
                </a:extLst>
              </a:tr>
              <a:tr h="4384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Sustentabilidade econômica.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Gerar um modelo de comunicação e publicação científica que minimize limitações técnicas e eventuais terceirização (Guzmán-Useche &amp; Rodríguez-Contreras, 2016).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703836368"/>
                  </a:ext>
                </a:extLst>
              </a:tr>
              <a:tr h="3254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Usabilidade de produtos.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Estabelecimento de interface que atenda às necessidades dos autores/ cientistas (Alvarez &amp;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Rozados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2015).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3515882065"/>
                  </a:ext>
                </a:extLst>
              </a:tr>
              <a:tr h="4384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Visibilidade e impacto.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23077" marR="23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Melhorar a gestão da pesquisa nacional de modo a proporcionar visibilidade internacional para os periódicos nacionais (Morales </a:t>
                      </a:r>
                      <a:r>
                        <a:rPr lang="pt-BR" sz="140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Morante</a:t>
                      </a:r>
                      <a:r>
                        <a:rPr lang="pt-B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2016).</a:t>
                      </a:r>
                    </a:p>
                  </a:txBody>
                  <a:tcPr marL="23077" marR="23077" marT="0" marB="0"/>
                </a:tc>
                <a:extLst>
                  <a:ext uri="{0D108BD9-81ED-4DB2-BD59-A6C34878D82A}">
                    <a16:rowId xmlns:a16="http://schemas.microsoft.com/office/drawing/2014/main" val="3971807986"/>
                  </a:ext>
                </a:extLst>
              </a:tr>
            </a:tbl>
          </a:graphicData>
        </a:graphic>
      </p:graphicFrame>
      <p:sp>
        <p:nvSpPr>
          <p:cNvPr id="10" name="Retângulo 9">
            <a:extLst>
              <a:ext uri="{FF2B5EF4-FFF2-40B4-BE49-F238E27FC236}">
                <a16:creationId xmlns:a16="http://schemas.microsoft.com/office/drawing/2014/main" id="{6577C1A2-971F-AF44-AF24-A92542B26F38}"/>
              </a:ext>
            </a:extLst>
          </p:cNvPr>
          <p:cNvSpPr/>
          <p:nvPr/>
        </p:nvSpPr>
        <p:spPr>
          <a:xfrm>
            <a:off x="3653896" y="5989852"/>
            <a:ext cx="1836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Fonte: os autores.</a:t>
            </a:r>
            <a:endParaRPr lang="pt-BR" sz="1400"/>
          </a:p>
        </p:txBody>
      </p:sp>
    </p:spTree>
    <p:extLst>
      <p:ext uri="{BB962C8B-B14F-4D97-AF65-F5344CB8AC3E}">
        <p14:creationId xmlns:p14="http://schemas.microsoft.com/office/powerpoint/2010/main" val="25365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1C78143-D2C9-5141-BF6E-026E3A74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165F3A84-5449-654C-9BB7-A387A22D40A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Text Box 12">
            <a:extLst>
              <a:ext uri="{FF2B5EF4-FFF2-40B4-BE49-F238E27FC236}">
                <a16:creationId xmlns:a16="http://schemas.microsoft.com/office/drawing/2014/main" id="{4FEDBB37-A404-E246-BA94-0B2C26FA5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376" y="1654630"/>
            <a:ext cx="8605837" cy="170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60000"/>
              </a:spcBef>
              <a:spcAft>
                <a:spcPct val="40000"/>
              </a:spcAft>
            </a:pPr>
            <a:r>
              <a:rPr lang="pt-BR" altLang="pt-BR" sz="2800">
                <a:solidFill>
                  <a:schemeClr val="tx1"/>
                </a:solidFill>
              </a:rPr>
              <a:t>O MOVIMENTO DE ACESSO ABERTO À CIÊNCIA: DESAFIOS E CONTROVÉRSIAS PARA SUA IMPLANTAÇÃO.</a:t>
            </a:r>
          </a:p>
        </p:txBody>
      </p:sp>
      <p:sp>
        <p:nvSpPr>
          <p:cNvPr id="2052" name="Text Box 14">
            <a:extLst>
              <a:ext uri="{FF2B5EF4-FFF2-40B4-BE49-F238E27FC236}">
                <a16:creationId xmlns:a16="http://schemas.microsoft.com/office/drawing/2014/main" id="{F5142E6C-1030-B540-B9E3-2C3B26E84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3598841"/>
            <a:ext cx="72723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pt-BR" sz="2000" b="0">
                <a:solidFill>
                  <a:schemeClr val="tx1"/>
                </a:solidFill>
              </a:rPr>
              <a:t>Alessandra de Souza Santos</a:t>
            </a:r>
          </a:p>
          <a:p>
            <a:pPr algn="ctr"/>
            <a:r>
              <a:rPr lang="pt-BR" sz="2000" b="0" err="1">
                <a:solidFill>
                  <a:schemeClr val="tx1"/>
                </a:solidFill>
              </a:rPr>
              <a:t>Dárcio</a:t>
            </a:r>
            <a:r>
              <a:rPr lang="pt-BR" sz="2000" b="0">
                <a:solidFill>
                  <a:schemeClr val="tx1"/>
                </a:solidFill>
              </a:rPr>
              <a:t> Costa Nogueira Júnior</a:t>
            </a:r>
          </a:p>
          <a:p>
            <a:pPr algn="ctr"/>
            <a:r>
              <a:rPr lang="pt-BR" sz="2000" b="0">
                <a:solidFill>
                  <a:schemeClr val="tx1"/>
                </a:solidFill>
              </a:rPr>
              <a:t>Marta Macedo </a:t>
            </a:r>
            <a:r>
              <a:rPr lang="pt-BR" sz="2000" b="0" err="1">
                <a:solidFill>
                  <a:schemeClr val="tx1"/>
                </a:solidFill>
              </a:rPr>
              <a:t>Kerr</a:t>
            </a:r>
            <a:r>
              <a:rPr lang="pt-BR" sz="2000" b="0">
                <a:solidFill>
                  <a:schemeClr val="tx1"/>
                </a:solidFill>
              </a:rPr>
              <a:t> Pinheiro</a:t>
            </a:r>
          </a:p>
          <a:p>
            <a:pPr algn="ctr"/>
            <a:r>
              <a:rPr lang="pt-BR" sz="2000" b="0">
                <a:solidFill>
                  <a:schemeClr val="tx1"/>
                </a:solidFill>
              </a:rPr>
              <a:t>Luiz Cláudio Gomes Maia</a:t>
            </a:r>
          </a:p>
        </p:txBody>
      </p:sp>
      <p:pic>
        <p:nvPicPr>
          <p:cNvPr id="205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AF3B036D-8795-C74F-9C6F-BB75B721A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6524"/>
            <a:ext cx="2620147" cy="60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6" name="Picture 4" descr="Universidade fumec faz reportagem sobre a Associação dos cuidadores de  idosos">
            <a:extLst>
              <a:ext uri="{FF2B5EF4-FFF2-40B4-BE49-F238E27FC236}">
                <a16:creationId xmlns:a16="http://schemas.microsoft.com/office/drawing/2014/main" id="{0E354A38-96C1-6E4B-84DF-39C7C929A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996948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881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20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21" y="1613407"/>
            <a:ext cx="8237455" cy="4154984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O desenvolvimento da ciência aberta é um </a:t>
            </a:r>
            <a:r>
              <a:rPr lang="pt-BR" sz="2400">
                <a:solidFill>
                  <a:schemeClr val="tx1"/>
                </a:solidFill>
              </a:rPr>
              <a:t>compromisso</a:t>
            </a:r>
            <a:r>
              <a:rPr lang="pt-BR" sz="2400" b="0">
                <a:solidFill>
                  <a:schemeClr val="tx1"/>
                </a:solidFill>
              </a:rPr>
              <a:t> e constitui um </a:t>
            </a:r>
            <a:r>
              <a:rPr lang="pt-BR" sz="2400">
                <a:solidFill>
                  <a:schemeClr val="tx1"/>
                </a:solidFill>
              </a:rPr>
              <a:t>desafio nevrálgico </a:t>
            </a:r>
            <a:r>
              <a:rPr lang="pt-BR" sz="2400" b="0">
                <a:solidFill>
                  <a:schemeClr val="tx1"/>
                </a:solidFill>
              </a:rPr>
              <a:t>para os governos que aderiram às parcerias de governos abertos. </a:t>
            </a:r>
          </a:p>
          <a:p>
            <a:pPr marL="0" indent="0" algn="just">
              <a:spcBef>
                <a:spcPct val="50000"/>
              </a:spcBef>
            </a:pPr>
            <a:endParaRPr lang="pt-BR" sz="2400" b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Há </a:t>
            </a:r>
            <a:r>
              <a:rPr lang="pt-BR" sz="2400">
                <a:solidFill>
                  <a:schemeClr val="tx1"/>
                </a:solidFill>
              </a:rPr>
              <a:t>dificuldade</a:t>
            </a:r>
            <a:r>
              <a:rPr lang="pt-BR" sz="2400" b="0">
                <a:solidFill>
                  <a:schemeClr val="tx1"/>
                </a:solidFill>
              </a:rPr>
              <a:t> em  implementar ações que avancem além do acesso aberto a dados nos </a:t>
            </a:r>
            <a:r>
              <a:rPr lang="pt-BR" sz="2400">
                <a:solidFill>
                  <a:schemeClr val="tx1"/>
                </a:solidFill>
              </a:rPr>
              <a:t>países em desenvolvimento </a:t>
            </a:r>
            <a:r>
              <a:rPr lang="pt-BR" sz="2400" b="0">
                <a:solidFill>
                  <a:schemeClr val="tx1"/>
                </a:solidFill>
              </a:rPr>
              <a:t>(4º plano de Ação Nacional em Governo Aberto e nas intenções da Declaração do Panamá sobre ciência aberta). </a:t>
            </a: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5 Considerações finais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63990" y="5923730"/>
            <a:ext cx="1268760" cy="59978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 dirty="0">
                <a:solidFill>
                  <a:schemeClr val="bg1"/>
                </a:solidFill>
              </a:rPr>
              <a:t>Considerações finais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endParaRPr lang="pt-BR" altLang="pt-BR" sz="1000" dirty="0">
              <a:solidFill>
                <a:schemeClr val="bg1"/>
              </a:solidFill>
            </a:endParaRP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889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21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695" y="1605406"/>
            <a:ext cx="8237455" cy="3970318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3"/>
              </a:buBlip>
            </a:pPr>
            <a:r>
              <a:rPr lang="pt-BR" sz="2400" b="0">
                <a:solidFill>
                  <a:schemeClr val="tx1"/>
                </a:solidFill>
              </a:rPr>
              <a:t>Os desafios verificados na pesquisa bibliográfica reforçam uma tendência de </a:t>
            </a:r>
            <a:r>
              <a:rPr lang="pt-BR" sz="2400">
                <a:solidFill>
                  <a:schemeClr val="tx1"/>
                </a:solidFill>
              </a:rPr>
              <a:t>monopólio de conhecimento</a:t>
            </a:r>
            <a:r>
              <a:rPr lang="pt-BR" sz="2400" b="0">
                <a:solidFill>
                  <a:schemeClr val="tx1"/>
                </a:solidFill>
              </a:rPr>
              <a:t> para análise de dados abertos e, consequentemente, inovações oriundas de ações que promovam o desenvolvimento da ciência aberta. </a:t>
            </a:r>
          </a:p>
          <a:p>
            <a:pPr algn="just">
              <a:spcBef>
                <a:spcPct val="50000"/>
              </a:spcBef>
              <a:buBlip>
                <a:blip r:embed="rId3"/>
              </a:buBlip>
            </a:pPr>
            <a:r>
              <a:rPr lang="pt-BR" sz="2400" b="0">
                <a:solidFill>
                  <a:schemeClr val="tx1"/>
                </a:solidFill>
              </a:rPr>
              <a:t>Os desafios apontam para as linhas de ações que podem diminuir as eventuais </a:t>
            </a:r>
            <a:r>
              <a:rPr lang="pt-BR" sz="2400">
                <a:solidFill>
                  <a:schemeClr val="tx1"/>
                </a:solidFill>
              </a:rPr>
              <a:t>assimetrias</a:t>
            </a:r>
            <a:r>
              <a:rPr lang="pt-BR" sz="2400" b="0">
                <a:solidFill>
                  <a:schemeClr val="tx1"/>
                </a:solidFill>
              </a:rPr>
              <a:t> no novo contexto estabelecido pelos governos abertos. </a:t>
            </a: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5 Considerações finais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09">
            <a:extLst>
              <a:ext uri="{FF2B5EF4-FFF2-40B4-BE49-F238E27FC236}">
                <a16:creationId xmlns:a16="http://schemas.microsoft.com/office/drawing/2014/main" id="{C6511D3A-9497-CD47-ACAF-97AB1F8C07F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63990" y="5923730"/>
            <a:ext cx="1268760" cy="59978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 dirty="0">
                <a:solidFill>
                  <a:schemeClr val="bg1"/>
                </a:solidFill>
              </a:rPr>
              <a:t>Considerações finais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endParaRPr lang="pt-BR" altLang="pt-B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368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22</a:t>
            </a:fld>
            <a:endParaRPr lang="pt-BR" altLang="pt-BR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186" y="1187847"/>
            <a:ext cx="8237455" cy="5386090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Albagli</a:t>
            </a:r>
            <a:r>
              <a:rPr lang="pt-BR" sz="1000" b="0" dirty="0">
                <a:solidFill>
                  <a:schemeClr val="tx1"/>
                </a:solidFill>
              </a:rPr>
              <a:t>, S. (2015). Ciência aberta em questão. </a:t>
            </a:r>
            <a:r>
              <a:rPr lang="en-US" sz="1000" b="0" dirty="0">
                <a:solidFill>
                  <a:schemeClr val="tx1"/>
                </a:solidFill>
              </a:rPr>
              <a:t>In: S. </a:t>
            </a:r>
            <a:r>
              <a:rPr lang="en-US" sz="1000" b="0" dirty="0" err="1">
                <a:solidFill>
                  <a:schemeClr val="tx1"/>
                </a:solidFill>
              </a:rPr>
              <a:t>Albagli</a:t>
            </a:r>
            <a:r>
              <a:rPr lang="en-US" sz="1000" b="0" dirty="0">
                <a:solidFill>
                  <a:schemeClr val="tx1"/>
                </a:solidFill>
              </a:rPr>
              <a:t>, M.L. </a:t>
            </a:r>
            <a:r>
              <a:rPr lang="en-US" sz="1000" b="0" dirty="0" err="1">
                <a:solidFill>
                  <a:schemeClr val="tx1"/>
                </a:solidFill>
              </a:rPr>
              <a:t>Maciel</a:t>
            </a:r>
            <a:r>
              <a:rPr lang="en-US" sz="1000" b="0" dirty="0">
                <a:solidFill>
                  <a:schemeClr val="tx1"/>
                </a:solidFill>
              </a:rPr>
              <a:t> &amp; A. </a:t>
            </a:r>
            <a:r>
              <a:rPr lang="en-US" sz="1000" b="0" dirty="0" err="1">
                <a:solidFill>
                  <a:schemeClr val="tx1"/>
                </a:solidFill>
              </a:rPr>
              <a:t>Abvdo</a:t>
            </a:r>
            <a:r>
              <a:rPr lang="en-US" sz="1000" b="0" dirty="0">
                <a:solidFill>
                  <a:schemeClr val="tx1"/>
                </a:solidFill>
              </a:rPr>
              <a:t>. </a:t>
            </a:r>
            <a:r>
              <a:rPr lang="pt-BR" sz="1000" b="0" dirty="0">
                <a:solidFill>
                  <a:schemeClr val="tx1"/>
                </a:solidFill>
              </a:rPr>
              <a:t>(</a:t>
            </a:r>
            <a:r>
              <a:rPr lang="pt-BR" sz="1000" b="0" dirty="0" err="1">
                <a:solidFill>
                  <a:schemeClr val="tx1"/>
                </a:solidFill>
              </a:rPr>
              <a:t>Org</a:t>
            </a:r>
            <a:r>
              <a:rPr lang="pt-BR" sz="1000" b="0" dirty="0">
                <a:solidFill>
                  <a:schemeClr val="tx1"/>
                </a:solidFill>
              </a:rPr>
              <a:t>). </a:t>
            </a:r>
            <a:r>
              <a:rPr lang="pt-BR" sz="1000" b="0" i="1" dirty="0">
                <a:solidFill>
                  <a:schemeClr val="tx1"/>
                </a:solidFill>
              </a:rPr>
              <a:t>Ciência aberta, questões abertas</a:t>
            </a:r>
            <a:r>
              <a:rPr lang="pt-BR" sz="1000" b="0" dirty="0">
                <a:solidFill>
                  <a:schemeClr val="tx1"/>
                </a:solidFill>
              </a:rPr>
              <a:t>. Brasília: IBICT, 312p, pp. 9-26. Recuperado de: </a:t>
            </a:r>
            <a:r>
              <a:rPr lang="pt-BR" sz="1000" b="0" u="sng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http://livroaberto.ibict.br/handle/</a:t>
            </a:r>
            <a:r>
              <a:rPr lang="pt-BR" sz="1000" b="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1/1060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Alvarez, G.R., &amp; </a:t>
            </a:r>
            <a:r>
              <a:rPr lang="pt-BR" sz="1000" b="0" dirty="0" err="1">
                <a:solidFill>
                  <a:schemeClr val="tx1"/>
                </a:solidFill>
              </a:rPr>
              <a:t>Rozados</a:t>
            </a:r>
            <a:r>
              <a:rPr lang="pt-BR" sz="1000" b="0" dirty="0">
                <a:solidFill>
                  <a:schemeClr val="tx1"/>
                </a:solidFill>
              </a:rPr>
              <a:t>, H.B.F. (2015). Usabilidade da seção de submissão do SEER: o caso da revista Em Questão. </a:t>
            </a:r>
            <a:r>
              <a:rPr lang="pt-BR" sz="1000" b="0" i="1" dirty="0">
                <a:solidFill>
                  <a:schemeClr val="tx1"/>
                </a:solidFill>
              </a:rPr>
              <a:t>Informação &amp; Informação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20</a:t>
            </a:r>
            <a:r>
              <a:rPr lang="pt-BR" sz="1000" b="0" dirty="0">
                <a:solidFill>
                  <a:schemeClr val="tx1"/>
                </a:solidFill>
              </a:rPr>
              <a:t>(1), pp. 92-109. Recuperado de: </a:t>
            </a:r>
            <a:r>
              <a:rPr lang="pt-BR" sz="1000" b="0" u="sng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34829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Appel</a:t>
            </a:r>
            <a:r>
              <a:rPr lang="pt-BR" sz="1000" b="0" dirty="0">
                <a:solidFill>
                  <a:schemeClr val="tx1"/>
                </a:solidFill>
              </a:rPr>
              <a:t>, A.L. (2019). </a:t>
            </a:r>
            <a:r>
              <a:rPr lang="pt-BR" sz="1000" b="0" i="1" dirty="0">
                <a:solidFill>
                  <a:schemeClr val="tx1"/>
                </a:solidFill>
              </a:rPr>
              <a:t>Dimensões </a:t>
            </a:r>
            <a:r>
              <a:rPr lang="pt-BR" sz="1000" b="0" i="1" dirty="0" err="1">
                <a:solidFill>
                  <a:schemeClr val="tx1"/>
                </a:solidFill>
              </a:rPr>
              <a:t>tecnopolíticas</a:t>
            </a:r>
            <a:r>
              <a:rPr lang="pt-BR" sz="1000" b="0" i="1" dirty="0">
                <a:solidFill>
                  <a:schemeClr val="tx1"/>
                </a:solidFill>
              </a:rPr>
              <a:t> e econômicas da comunicação científica em transformação</a:t>
            </a:r>
            <a:r>
              <a:rPr lang="pt-BR" sz="1000" b="0" dirty="0">
                <a:solidFill>
                  <a:schemeClr val="tx1"/>
                </a:solidFill>
              </a:rPr>
              <a:t>. Tese de doutorado, Universidade Federal do Rio de Janeiro, Rio de Janeiro, RJ, Brasil. Recuperado de: </a:t>
            </a:r>
            <a:r>
              <a:rPr lang="pt-BR" sz="1000" b="0" u="sng" dirty="0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https://ridi.ibict.br/handle/</a:t>
            </a:r>
            <a:r>
              <a:rPr lang="pt-BR" sz="1000" b="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123456789/1024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Appel</a:t>
            </a:r>
            <a:r>
              <a:rPr lang="pt-BR" sz="1000" b="0" dirty="0">
                <a:solidFill>
                  <a:schemeClr val="tx1"/>
                </a:solidFill>
              </a:rPr>
              <a:t>, A.L., de Araújo Alves, L., Braga, T.E.N., &amp; Rodrigues, T.O. (2020). Gestão editorial de periódico científico de acesso aberto em consolidação: análise da Revista Latino-Americana em Avaliação do Ciclo de Vida (LALCA). </a:t>
            </a:r>
            <a:r>
              <a:rPr lang="pt-BR" sz="1000" b="0" i="1" dirty="0">
                <a:solidFill>
                  <a:schemeClr val="tx1"/>
                </a:solidFill>
              </a:rPr>
              <a:t>Ciência da Informação em Revista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7</a:t>
            </a:r>
            <a:r>
              <a:rPr lang="pt-BR" sz="1000" b="0" dirty="0">
                <a:solidFill>
                  <a:schemeClr val="tx1"/>
                </a:solidFill>
              </a:rPr>
              <a:t>(esp.), pp. 10-22. Recuperado de: </a:t>
            </a:r>
            <a:r>
              <a:rPr lang="pt-BR" sz="1000" b="0" u="sng" dirty="0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137429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Ávila </a:t>
            </a:r>
            <a:r>
              <a:rPr lang="pt-BR" sz="1000" b="0" dirty="0" err="1">
                <a:solidFill>
                  <a:schemeClr val="tx1"/>
                </a:solidFill>
              </a:rPr>
              <a:t>Barrientos</a:t>
            </a:r>
            <a:r>
              <a:rPr lang="pt-BR" sz="1000" b="0" dirty="0">
                <a:solidFill>
                  <a:schemeClr val="tx1"/>
                </a:solidFill>
              </a:rPr>
              <a:t>, E. (2016). </a:t>
            </a:r>
            <a:r>
              <a:rPr lang="pt-BR" sz="1000" b="0" dirty="0" err="1">
                <a:solidFill>
                  <a:schemeClr val="tx1"/>
                </a:solidFill>
              </a:rPr>
              <a:t>Aplicaciones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bibliotecológicas</a:t>
            </a:r>
            <a:r>
              <a:rPr lang="pt-BR" sz="1000" b="0" dirty="0">
                <a:solidFill>
                  <a:schemeClr val="tx1"/>
                </a:solidFill>
              </a:rPr>
              <a:t> para </a:t>
            </a:r>
            <a:r>
              <a:rPr lang="pt-BR" sz="1000" b="0" dirty="0" err="1">
                <a:solidFill>
                  <a:schemeClr val="tx1"/>
                </a:solidFill>
              </a:rPr>
              <a:t>el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acceso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abierto</a:t>
            </a:r>
            <a:r>
              <a:rPr lang="pt-BR" sz="1000" b="0" dirty="0">
                <a:solidFill>
                  <a:schemeClr val="tx1"/>
                </a:solidFill>
              </a:rPr>
              <a:t> a </a:t>
            </a:r>
            <a:r>
              <a:rPr lang="pt-BR" sz="1000" b="0" dirty="0" err="1">
                <a:solidFill>
                  <a:schemeClr val="tx1"/>
                </a:solidFill>
              </a:rPr>
              <a:t>la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información</a:t>
            </a:r>
            <a:r>
              <a:rPr lang="pt-BR" sz="1000" b="0" dirty="0">
                <a:solidFill>
                  <a:schemeClr val="tx1"/>
                </a:solidFill>
              </a:rPr>
              <a:t> científica </a:t>
            </a:r>
            <a:r>
              <a:rPr lang="pt-BR" sz="1000" b="0" dirty="0" err="1">
                <a:solidFill>
                  <a:schemeClr val="tx1"/>
                </a:solidFill>
              </a:rPr>
              <a:t>en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el</a:t>
            </a:r>
            <a:r>
              <a:rPr lang="pt-BR" sz="1000" b="0" dirty="0">
                <a:solidFill>
                  <a:schemeClr val="tx1"/>
                </a:solidFill>
              </a:rPr>
              <a:t> entorno digital. </a:t>
            </a:r>
            <a:r>
              <a:rPr lang="pt-BR" sz="1000" b="0" i="1" dirty="0">
                <a:solidFill>
                  <a:schemeClr val="tx1"/>
                </a:solidFill>
              </a:rPr>
              <a:t>E-</a:t>
            </a:r>
            <a:r>
              <a:rPr lang="pt-BR" sz="1000" b="0" i="1" dirty="0" err="1">
                <a:solidFill>
                  <a:schemeClr val="tx1"/>
                </a:solidFill>
              </a:rPr>
              <a:t>Ciencias</a:t>
            </a:r>
            <a:r>
              <a:rPr lang="pt-BR" sz="1000" b="0" i="1" dirty="0">
                <a:solidFill>
                  <a:schemeClr val="tx1"/>
                </a:solidFill>
              </a:rPr>
              <a:t> de </a:t>
            </a:r>
            <a:r>
              <a:rPr lang="pt-BR" sz="1000" b="0" i="1" dirty="0" err="1">
                <a:solidFill>
                  <a:schemeClr val="tx1"/>
                </a:solidFill>
              </a:rPr>
              <a:t>la</a:t>
            </a:r>
            <a:r>
              <a:rPr lang="pt-BR" sz="1000" b="0" i="1" dirty="0">
                <a:solidFill>
                  <a:schemeClr val="tx1"/>
                </a:solidFill>
              </a:rPr>
              <a:t> </a:t>
            </a:r>
            <a:r>
              <a:rPr lang="pt-BR" sz="1000" b="0" i="1" dirty="0" err="1">
                <a:solidFill>
                  <a:schemeClr val="tx1"/>
                </a:solidFill>
              </a:rPr>
              <a:t>Información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6 </a:t>
            </a:r>
            <a:r>
              <a:rPr lang="pt-BR" sz="1000" b="0" dirty="0">
                <a:solidFill>
                  <a:schemeClr val="tx1"/>
                </a:solidFill>
              </a:rPr>
              <a:t>(2), pp. 117-131. Recuperado de: </a:t>
            </a:r>
            <a:r>
              <a:rPr lang="pt-BR" sz="1000" b="0" u="sng" dirty="0">
                <a:solidFill>
                  <a:srgbClr val="0563C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65579</a:t>
            </a:r>
            <a:endParaRPr lang="pt-BR" sz="1000" b="0" dirty="0">
              <a:solidFill>
                <a:schemeClr val="tx1"/>
              </a:solidFill>
            </a:endParaRPr>
          </a:p>
          <a:p>
            <a:pPr algn="just"/>
            <a:endParaRPr lang="pt-BR" sz="1000" b="0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Braman</a:t>
            </a:r>
            <a:r>
              <a:rPr lang="pt-BR" sz="1000" b="0" dirty="0">
                <a:solidFill>
                  <a:schemeClr val="tx1"/>
                </a:solidFill>
              </a:rPr>
              <a:t>, S. (2011). A economia representacional e o regime global da política de informação. In: M. L. Maciel &amp; S. </a:t>
            </a:r>
            <a:r>
              <a:rPr lang="pt-BR" sz="1000" b="0" dirty="0" err="1">
                <a:solidFill>
                  <a:schemeClr val="tx1"/>
                </a:solidFill>
              </a:rPr>
              <a:t>Albagli</a:t>
            </a:r>
            <a:r>
              <a:rPr lang="pt-BR" sz="1000" b="0" dirty="0">
                <a:solidFill>
                  <a:schemeClr val="tx1"/>
                </a:solidFill>
              </a:rPr>
              <a:t> (Org.). </a:t>
            </a:r>
            <a:r>
              <a:rPr lang="pt-BR" sz="1000" b="0" i="1" dirty="0">
                <a:solidFill>
                  <a:schemeClr val="tx1"/>
                </a:solidFill>
              </a:rPr>
              <a:t>Informação, conhecimento e poder</a:t>
            </a:r>
            <a:r>
              <a:rPr lang="pt-BR" sz="1000" b="0" dirty="0">
                <a:solidFill>
                  <a:schemeClr val="tx1"/>
                </a:solidFill>
              </a:rPr>
              <a:t>: mudança tecnológica e inovação social (Cap. 2, pp. 41-66). Rio de Janeiro: </a:t>
            </a:r>
            <a:r>
              <a:rPr lang="pt-BR" sz="1000" b="0" dirty="0" err="1">
                <a:solidFill>
                  <a:schemeClr val="tx1"/>
                </a:solidFill>
              </a:rPr>
              <a:t>Garamond</a:t>
            </a:r>
            <a:r>
              <a:rPr lang="pt-BR" sz="1000" b="0" dirty="0">
                <a:solidFill>
                  <a:schemeClr val="tx1"/>
                </a:solidFill>
              </a:rPr>
              <a:t>, 2011.</a:t>
            </a:r>
          </a:p>
          <a:p>
            <a:pPr algn="just"/>
            <a:endParaRPr lang="pt-BR" sz="1000" b="0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Castells</a:t>
            </a:r>
            <a:r>
              <a:rPr lang="pt-BR" sz="1000" b="0" dirty="0">
                <a:solidFill>
                  <a:schemeClr val="tx1"/>
                </a:solidFill>
              </a:rPr>
              <a:t>, M. (2008). </a:t>
            </a:r>
            <a:r>
              <a:rPr lang="pt-BR" sz="1000" b="0" i="1" dirty="0">
                <a:solidFill>
                  <a:schemeClr val="tx1"/>
                </a:solidFill>
              </a:rPr>
              <a:t>A sociedade em rede</a:t>
            </a:r>
            <a:r>
              <a:rPr lang="pt-BR" sz="1000" b="0" dirty="0">
                <a:solidFill>
                  <a:schemeClr val="tx1"/>
                </a:solidFill>
              </a:rPr>
              <a:t> (8. ed., R. V. </a:t>
            </a:r>
            <a:r>
              <a:rPr lang="pt-BR" sz="1000" b="0" dirty="0" err="1">
                <a:solidFill>
                  <a:schemeClr val="tx1"/>
                </a:solidFill>
              </a:rPr>
              <a:t>Majer</a:t>
            </a:r>
            <a:r>
              <a:rPr lang="pt-BR" sz="1000" b="0" dirty="0">
                <a:solidFill>
                  <a:schemeClr val="tx1"/>
                </a:solidFill>
              </a:rPr>
              <a:t>, Trad.). São Paulo: Paz e Terra.</a:t>
            </a:r>
          </a:p>
          <a:p>
            <a:pPr algn="just"/>
            <a:endParaRPr lang="pt-BR" sz="1000" b="0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Clinio</a:t>
            </a:r>
            <a:r>
              <a:rPr lang="pt-BR" sz="1000" b="0" dirty="0">
                <a:solidFill>
                  <a:schemeClr val="tx1"/>
                </a:solidFill>
              </a:rPr>
              <a:t>, A. (2019). Ciência aberta na América Latina: duas perspectivas em disputa. </a:t>
            </a:r>
            <a:r>
              <a:rPr lang="pt-BR" sz="1000" b="0" i="1" dirty="0" err="1">
                <a:solidFill>
                  <a:schemeClr val="tx1"/>
                </a:solidFill>
              </a:rPr>
              <a:t>Transinformação</a:t>
            </a:r>
            <a:r>
              <a:rPr lang="pt-BR" sz="1000" b="0" dirty="0">
                <a:solidFill>
                  <a:schemeClr val="tx1"/>
                </a:solidFill>
              </a:rPr>
              <a:t>, 31, e190028. Recuperado de: </a:t>
            </a:r>
            <a:r>
              <a:rPr lang="pt-BR" sz="1000" b="0" u="sng" dirty="0">
                <a:solidFill>
                  <a:srgbClr val="0563C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</a:t>
            </a:r>
            <a:r>
              <a:rPr lang="pt-BR" sz="1000" b="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10.1590/238180889201931e190028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Costa, M.P., &amp; Leite, F.C.L. (2015). Repositórios institucionais de acesso aberto à informação científica: proposta de modelo de avaliação. </a:t>
            </a:r>
            <a:r>
              <a:rPr lang="pt-BR" sz="1000" b="0" i="1" dirty="0">
                <a:solidFill>
                  <a:schemeClr val="tx1"/>
                </a:solidFill>
              </a:rPr>
              <a:t>Revista Eletrônica de Comunicação, Informação e Inovação em Saúde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9</a:t>
            </a:r>
            <a:r>
              <a:rPr lang="pt-BR" sz="1000" b="0" dirty="0">
                <a:solidFill>
                  <a:schemeClr val="tx1"/>
                </a:solidFill>
              </a:rPr>
              <a:t>(3). Recuperado de: </a:t>
            </a:r>
            <a:r>
              <a:rPr lang="pt-BR" sz="1000" b="0" u="sng" dirty="0">
                <a:solidFill>
                  <a:srgbClr val="0563C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129987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Costa, M. &amp; Leite, F.C.L. (2017). </a:t>
            </a:r>
            <a:r>
              <a:rPr lang="pt-BR" sz="1000" b="0" i="1" dirty="0">
                <a:solidFill>
                  <a:schemeClr val="tx1"/>
                </a:solidFill>
              </a:rPr>
              <a:t>Repositórios institucionais da América Latina e o acesso aberto à informação científica</a:t>
            </a:r>
            <a:r>
              <a:rPr lang="pt-BR" sz="1000" b="0" dirty="0">
                <a:solidFill>
                  <a:schemeClr val="tx1"/>
                </a:solidFill>
              </a:rPr>
              <a:t>. Brasília: IBICT. Recuperado de: </a:t>
            </a:r>
            <a:r>
              <a:rPr lang="pt-BR" sz="1000" b="0" u="sng" dirty="0">
                <a:solidFill>
                  <a:srgbClr val="0563C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http://eprints.rclis.org/31109</a:t>
            </a:r>
            <a:r>
              <a:rPr lang="pt-BR" sz="1000" b="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 dirty="0">
                <a:solidFill>
                  <a:srgbClr val="0000CC"/>
                </a:solidFill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134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23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186" y="1187847"/>
            <a:ext cx="8237455" cy="5601533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De </a:t>
            </a:r>
            <a:r>
              <a:rPr lang="pt-BR" sz="1000" b="0" dirty="0" err="1">
                <a:solidFill>
                  <a:schemeClr val="tx1"/>
                </a:solidFill>
              </a:rPr>
              <a:t>Filippo</a:t>
            </a:r>
            <a:r>
              <a:rPr lang="pt-BR" sz="1000" b="0" dirty="0">
                <a:solidFill>
                  <a:schemeClr val="tx1"/>
                </a:solidFill>
              </a:rPr>
              <a:t>, D. &amp; D'</a:t>
            </a:r>
            <a:r>
              <a:rPr lang="pt-BR" sz="1000" b="0" dirty="0" err="1">
                <a:solidFill>
                  <a:schemeClr val="tx1"/>
                </a:solidFill>
              </a:rPr>
              <a:t>Onofrio</a:t>
            </a:r>
            <a:r>
              <a:rPr lang="pt-BR" sz="1000" b="0" dirty="0">
                <a:solidFill>
                  <a:schemeClr val="tx1"/>
                </a:solidFill>
              </a:rPr>
              <a:t>, M.G. (2019). Alcances </a:t>
            </a:r>
            <a:r>
              <a:rPr lang="pt-BR" sz="1000" b="0" dirty="0" err="1">
                <a:solidFill>
                  <a:schemeClr val="tx1"/>
                </a:solidFill>
              </a:rPr>
              <a:t>y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limitaciones</a:t>
            </a:r>
            <a:r>
              <a:rPr lang="pt-BR" sz="1000" b="0" dirty="0">
                <a:solidFill>
                  <a:schemeClr val="tx1"/>
                </a:solidFill>
              </a:rPr>
              <a:t> de </a:t>
            </a:r>
            <a:r>
              <a:rPr lang="pt-BR" sz="1000" b="0" dirty="0" err="1">
                <a:solidFill>
                  <a:schemeClr val="tx1"/>
                </a:solidFill>
              </a:rPr>
              <a:t>la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ciencia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abierta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en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Latinoamérica</a:t>
            </a:r>
            <a:r>
              <a:rPr lang="pt-BR" sz="1000" b="0" dirty="0">
                <a:solidFill>
                  <a:schemeClr val="tx1"/>
                </a:solidFill>
              </a:rPr>
              <a:t>: </a:t>
            </a:r>
            <a:r>
              <a:rPr lang="pt-BR" sz="1000" b="0" dirty="0" err="1">
                <a:solidFill>
                  <a:schemeClr val="tx1"/>
                </a:solidFill>
              </a:rPr>
              <a:t>análisis</a:t>
            </a:r>
            <a:r>
              <a:rPr lang="pt-BR" sz="1000" b="0" dirty="0">
                <a:solidFill>
                  <a:schemeClr val="tx1"/>
                </a:solidFill>
              </a:rPr>
              <a:t> de </a:t>
            </a:r>
            <a:r>
              <a:rPr lang="pt-BR" sz="1000" b="0" dirty="0" err="1">
                <a:solidFill>
                  <a:schemeClr val="tx1"/>
                </a:solidFill>
              </a:rPr>
              <a:t>las</a:t>
            </a:r>
            <a:r>
              <a:rPr lang="pt-BR" sz="1000" b="0" dirty="0">
                <a:solidFill>
                  <a:schemeClr val="tx1"/>
                </a:solidFill>
              </a:rPr>
              <a:t> políticas públicas </a:t>
            </a:r>
            <a:r>
              <a:rPr lang="pt-BR" sz="1000" b="0" dirty="0" err="1">
                <a:solidFill>
                  <a:schemeClr val="tx1"/>
                </a:solidFill>
              </a:rPr>
              <a:t>y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publicaciones</a:t>
            </a:r>
            <a:r>
              <a:rPr lang="pt-BR" sz="1000" b="0" dirty="0">
                <a:solidFill>
                  <a:schemeClr val="tx1"/>
                </a:solidFill>
              </a:rPr>
              <a:t> científicas de </a:t>
            </a:r>
            <a:r>
              <a:rPr lang="pt-BR" sz="1000" b="0" dirty="0" err="1">
                <a:solidFill>
                  <a:schemeClr val="tx1"/>
                </a:solidFill>
              </a:rPr>
              <a:t>la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región</a:t>
            </a:r>
            <a:r>
              <a:rPr lang="pt-BR" sz="1000" b="0" dirty="0">
                <a:solidFill>
                  <a:schemeClr val="tx1"/>
                </a:solidFill>
              </a:rPr>
              <a:t>. </a:t>
            </a:r>
            <a:r>
              <a:rPr lang="pt-BR" sz="1000" b="0" i="1" dirty="0" err="1">
                <a:solidFill>
                  <a:schemeClr val="tx1"/>
                </a:solidFill>
              </a:rPr>
              <a:t>Hipertext</a:t>
            </a:r>
            <a:r>
              <a:rPr lang="pt-BR" sz="1000" b="0" i="1" dirty="0">
                <a:solidFill>
                  <a:schemeClr val="tx1"/>
                </a:solidFill>
              </a:rPr>
              <a:t>. net: Revista Académica sobre </a:t>
            </a:r>
            <a:r>
              <a:rPr lang="pt-BR" sz="1000" b="0" i="1" dirty="0" err="1">
                <a:solidFill>
                  <a:schemeClr val="tx1"/>
                </a:solidFill>
              </a:rPr>
              <a:t>Documentación</a:t>
            </a:r>
            <a:r>
              <a:rPr lang="pt-BR" sz="1000" b="0" i="1" dirty="0">
                <a:solidFill>
                  <a:schemeClr val="tx1"/>
                </a:solidFill>
              </a:rPr>
              <a:t> Digital </a:t>
            </a:r>
            <a:r>
              <a:rPr lang="pt-BR" sz="1000" b="0" i="1" dirty="0" err="1">
                <a:solidFill>
                  <a:schemeClr val="tx1"/>
                </a:solidFill>
              </a:rPr>
              <a:t>y</a:t>
            </a:r>
            <a:r>
              <a:rPr lang="pt-BR" sz="1000" b="0" i="1" dirty="0">
                <a:solidFill>
                  <a:schemeClr val="tx1"/>
                </a:solidFill>
              </a:rPr>
              <a:t> </a:t>
            </a:r>
            <a:r>
              <a:rPr lang="pt-BR" sz="1000" b="0" i="1" dirty="0" err="1">
                <a:solidFill>
                  <a:schemeClr val="tx1"/>
                </a:solidFill>
              </a:rPr>
              <a:t>Comunicación</a:t>
            </a:r>
            <a:r>
              <a:rPr lang="pt-BR" sz="1000" b="0" i="1" dirty="0">
                <a:solidFill>
                  <a:schemeClr val="tx1"/>
                </a:solidFill>
              </a:rPr>
              <a:t> </a:t>
            </a:r>
            <a:r>
              <a:rPr lang="pt-BR" sz="1000" b="0" i="1" dirty="0" err="1">
                <a:solidFill>
                  <a:schemeClr val="tx1"/>
                </a:solidFill>
              </a:rPr>
              <a:t>Interactiva</a:t>
            </a:r>
            <a:r>
              <a:rPr lang="pt-BR" sz="1000" b="0" dirty="0">
                <a:solidFill>
                  <a:schemeClr val="tx1"/>
                </a:solidFill>
              </a:rPr>
              <a:t>, (19), 2, pp. 32-48. Recuperado de: </a:t>
            </a:r>
            <a:r>
              <a:rPr lang="pt-BR" sz="1000" b="0" u="sng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126251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Furnival</a:t>
            </a:r>
            <a:r>
              <a:rPr lang="pt-BR" sz="1000" b="0" dirty="0">
                <a:solidFill>
                  <a:schemeClr val="tx1"/>
                </a:solidFill>
              </a:rPr>
              <a:t>, A.C.M., de Almeida, B.M., &amp; da Silva, M.D.P. (2015). As políticas de direitos autorais e de reuso presentes nas revistas brasileiras de acesso aberto das áreas biológicas e de saúde disponibilizadas na plataforma </a:t>
            </a:r>
            <a:r>
              <a:rPr lang="pt-BR" sz="1000" b="0" dirty="0" err="1">
                <a:solidFill>
                  <a:schemeClr val="tx1"/>
                </a:solidFill>
              </a:rPr>
              <a:t>SciELO</a:t>
            </a:r>
            <a:r>
              <a:rPr lang="pt-BR" sz="1000" b="0" dirty="0">
                <a:solidFill>
                  <a:schemeClr val="tx1"/>
                </a:solidFill>
              </a:rPr>
              <a:t>-Brasil. </a:t>
            </a:r>
            <a:r>
              <a:rPr lang="pt-BR" sz="1000" b="0" i="1" dirty="0">
                <a:solidFill>
                  <a:schemeClr val="tx1"/>
                </a:solidFill>
              </a:rPr>
              <a:t>Encontros </a:t>
            </a:r>
            <a:r>
              <a:rPr lang="pt-BR" sz="1000" b="0" i="1" dirty="0" err="1">
                <a:solidFill>
                  <a:schemeClr val="tx1"/>
                </a:solidFill>
              </a:rPr>
              <a:t>Bibli</a:t>
            </a:r>
            <a:r>
              <a:rPr lang="pt-BR" sz="1000" b="0" i="1" dirty="0">
                <a:solidFill>
                  <a:schemeClr val="tx1"/>
                </a:solidFill>
              </a:rPr>
              <a:t>: revista eletrônica de biblioteconomia e ciência da informação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20</a:t>
            </a:r>
            <a:r>
              <a:rPr lang="pt-BR" sz="1000" b="0" dirty="0">
                <a:solidFill>
                  <a:schemeClr val="tx1"/>
                </a:solidFill>
              </a:rPr>
              <a:t>(44), 25-42. Recuperado de: </a:t>
            </a:r>
            <a:r>
              <a:rPr lang="pt-BR" sz="1000" b="0" u="sng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39560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Guzmán-</a:t>
            </a:r>
            <a:r>
              <a:rPr lang="pt-BR" sz="1000" b="0" dirty="0" err="1">
                <a:solidFill>
                  <a:schemeClr val="tx1"/>
                </a:solidFill>
              </a:rPr>
              <a:t>Useche</a:t>
            </a:r>
            <a:r>
              <a:rPr lang="pt-BR" sz="1000" b="0" dirty="0">
                <a:solidFill>
                  <a:schemeClr val="tx1"/>
                </a:solidFill>
              </a:rPr>
              <a:t>, E. &amp; Rodríguez-</a:t>
            </a:r>
            <a:r>
              <a:rPr lang="pt-BR" sz="1000" b="0" dirty="0" err="1">
                <a:solidFill>
                  <a:schemeClr val="tx1"/>
                </a:solidFill>
              </a:rPr>
              <a:t>Contreras</a:t>
            </a:r>
            <a:r>
              <a:rPr lang="pt-BR" sz="1000" b="0" dirty="0">
                <a:solidFill>
                  <a:schemeClr val="tx1"/>
                </a:solidFill>
              </a:rPr>
              <a:t>, F. (2016). </a:t>
            </a:r>
            <a:r>
              <a:rPr lang="pt-BR" sz="1000" b="0" dirty="0" err="1">
                <a:solidFill>
                  <a:schemeClr val="tx1"/>
                </a:solidFill>
              </a:rPr>
              <a:t>Sustentabilidad</a:t>
            </a:r>
            <a:r>
              <a:rPr lang="pt-BR" sz="1000" b="0" dirty="0">
                <a:solidFill>
                  <a:schemeClr val="tx1"/>
                </a:solidFill>
              </a:rPr>
              <a:t> de </a:t>
            </a:r>
            <a:r>
              <a:rPr lang="pt-BR" sz="1000" b="0" dirty="0" err="1">
                <a:solidFill>
                  <a:schemeClr val="tx1"/>
                </a:solidFill>
              </a:rPr>
              <a:t>las</a:t>
            </a:r>
            <a:r>
              <a:rPr lang="pt-BR" sz="1000" b="0" dirty="0">
                <a:solidFill>
                  <a:schemeClr val="tx1"/>
                </a:solidFill>
              </a:rPr>
              <a:t> iniciativas </a:t>
            </a:r>
            <a:r>
              <a:rPr lang="pt-BR" sz="1000" b="0" dirty="0" err="1">
                <a:solidFill>
                  <a:schemeClr val="tx1"/>
                </a:solidFill>
              </a:rPr>
              <a:t>latinoamericanas</a:t>
            </a:r>
            <a:r>
              <a:rPr lang="pt-BR" sz="1000" b="0" dirty="0">
                <a:solidFill>
                  <a:schemeClr val="tx1"/>
                </a:solidFill>
              </a:rPr>
              <a:t> de </a:t>
            </a:r>
            <a:r>
              <a:rPr lang="pt-BR" sz="1000" b="0" dirty="0" err="1">
                <a:solidFill>
                  <a:schemeClr val="tx1"/>
                </a:solidFill>
              </a:rPr>
              <a:t>publicación</a:t>
            </a:r>
            <a:r>
              <a:rPr lang="pt-BR" sz="1000" b="0" dirty="0">
                <a:solidFill>
                  <a:schemeClr val="tx1"/>
                </a:solidFill>
              </a:rPr>
              <a:t> de revistas científicas </a:t>
            </a:r>
            <a:r>
              <a:rPr lang="pt-BR" sz="1000" b="0" dirty="0" err="1">
                <a:solidFill>
                  <a:schemeClr val="tx1"/>
                </a:solidFill>
              </a:rPr>
              <a:t>en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acceso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abierto</a:t>
            </a:r>
            <a:r>
              <a:rPr lang="pt-BR" sz="1000" b="0" dirty="0">
                <a:solidFill>
                  <a:schemeClr val="tx1"/>
                </a:solidFill>
              </a:rPr>
              <a:t> utilizando </a:t>
            </a:r>
            <a:r>
              <a:rPr lang="pt-BR" sz="1000" b="0" dirty="0" err="1">
                <a:solidFill>
                  <a:schemeClr val="tx1"/>
                </a:solidFill>
              </a:rPr>
              <a:t>el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estándar</a:t>
            </a:r>
            <a:r>
              <a:rPr lang="pt-BR" sz="1000" b="0" dirty="0">
                <a:solidFill>
                  <a:schemeClr val="tx1"/>
                </a:solidFill>
              </a:rPr>
              <a:t> XML JATS: </a:t>
            </a:r>
            <a:r>
              <a:rPr lang="pt-BR" sz="1000" b="0" dirty="0" err="1">
                <a:solidFill>
                  <a:schemeClr val="tx1"/>
                </a:solidFill>
              </a:rPr>
              <a:t>el</a:t>
            </a:r>
            <a:r>
              <a:rPr lang="pt-BR" sz="1000" b="0" dirty="0">
                <a:solidFill>
                  <a:schemeClr val="tx1"/>
                </a:solidFill>
              </a:rPr>
              <a:t> caso de </a:t>
            </a:r>
            <a:r>
              <a:rPr lang="pt-BR" sz="1000" b="0" dirty="0" err="1">
                <a:solidFill>
                  <a:schemeClr val="tx1"/>
                </a:solidFill>
              </a:rPr>
              <a:t>SciELO</a:t>
            </a:r>
            <a:r>
              <a:rPr lang="pt-BR" sz="1000" b="0" dirty="0">
                <a:solidFill>
                  <a:schemeClr val="tx1"/>
                </a:solidFill>
              </a:rPr>
              <a:t>. </a:t>
            </a:r>
            <a:r>
              <a:rPr lang="en-US" sz="1000" b="0" i="1" dirty="0" err="1">
                <a:solidFill>
                  <a:schemeClr val="tx1"/>
                </a:solidFill>
              </a:rPr>
              <a:t>Biblios</a:t>
            </a:r>
            <a:r>
              <a:rPr lang="en-US" sz="1000" b="0" i="1" dirty="0">
                <a:solidFill>
                  <a:schemeClr val="tx1"/>
                </a:solidFill>
              </a:rPr>
              <a:t>: Journal of Librarianship and Information Science</a:t>
            </a:r>
            <a:r>
              <a:rPr lang="en-US" sz="1000" b="0" dirty="0">
                <a:solidFill>
                  <a:schemeClr val="tx1"/>
                </a:solidFill>
              </a:rPr>
              <a:t>, (64), pp. 15-32. </a:t>
            </a:r>
            <a:r>
              <a:rPr lang="en-US" sz="1000" b="0" dirty="0" err="1">
                <a:solidFill>
                  <a:schemeClr val="tx1"/>
                </a:solidFill>
              </a:rPr>
              <a:t>Recuperado</a:t>
            </a:r>
            <a:r>
              <a:rPr lang="en-US" sz="1000" b="0" dirty="0">
                <a:solidFill>
                  <a:schemeClr val="tx1"/>
                </a:solidFill>
              </a:rPr>
              <a:t> de: </a:t>
            </a:r>
            <a:r>
              <a:rPr lang="en-US" sz="1000" b="0" u="sng" dirty="0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en-US" sz="1000" b="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69249</a:t>
            </a:r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endParaRPr lang="pt-BR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 err="1">
                <a:solidFill>
                  <a:schemeClr val="tx1"/>
                </a:solidFill>
              </a:rPr>
              <a:t>Kuramoto</a:t>
            </a:r>
            <a:r>
              <a:rPr lang="pt-BR" sz="1000" b="0" dirty="0">
                <a:solidFill>
                  <a:schemeClr val="tx1"/>
                </a:solidFill>
              </a:rPr>
              <a:t>, H. (2006). Informação científica: proposta de um novo modelo para o Brasil. </a:t>
            </a:r>
            <a:r>
              <a:rPr lang="pt-BR" sz="1000" b="0" i="1" dirty="0">
                <a:solidFill>
                  <a:schemeClr val="tx1"/>
                </a:solidFill>
              </a:rPr>
              <a:t>Ciência da Informação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35</a:t>
            </a:r>
            <a:r>
              <a:rPr lang="pt-BR" sz="1000" b="0" dirty="0">
                <a:solidFill>
                  <a:schemeClr val="tx1"/>
                </a:solidFill>
              </a:rPr>
              <a:t>(2), pp. 91-102. </a:t>
            </a:r>
            <a:r>
              <a:rPr lang="pt-BR" sz="1000" b="0" dirty="0" err="1">
                <a:solidFill>
                  <a:schemeClr val="tx1"/>
                </a:solidFill>
              </a:rPr>
              <a:t>doi</a:t>
            </a:r>
            <a:r>
              <a:rPr lang="pt-BR" sz="1000" b="0" dirty="0">
                <a:solidFill>
                  <a:schemeClr val="tx1"/>
                </a:solidFill>
              </a:rPr>
              <a:t>: </a:t>
            </a:r>
            <a:r>
              <a:rPr lang="pt-BR" sz="1000" b="0" u="sng" dirty="0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https://doi.org/10.1590/</a:t>
            </a:r>
            <a:r>
              <a:rPr lang="pt-BR" sz="1000" b="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S0100-19652006000200010</a:t>
            </a:r>
            <a:endParaRPr lang="pt-BR" sz="1000" b="0" dirty="0">
              <a:solidFill>
                <a:schemeClr val="tx1"/>
              </a:solidFill>
            </a:endParaRPr>
          </a:p>
          <a:p>
            <a:pPr algn="just"/>
            <a:endParaRPr lang="pt-BR" sz="1000" b="0" dirty="0">
              <a:solidFill>
                <a:schemeClr val="tx1"/>
              </a:solidFill>
            </a:endParaRPr>
          </a:p>
          <a:p>
            <a:pPr algn="just"/>
            <a:r>
              <a:rPr lang="en-US" sz="1000" b="0" dirty="0" err="1">
                <a:solidFill>
                  <a:schemeClr val="tx1"/>
                </a:solidFill>
              </a:rPr>
              <a:t>Laakso</a:t>
            </a:r>
            <a:r>
              <a:rPr lang="en-US" sz="1000" b="0" dirty="0">
                <a:solidFill>
                  <a:schemeClr val="tx1"/>
                </a:solidFill>
              </a:rPr>
              <a:t>, M., Welling, P., </a:t>
            </a:r>
            <a:r>
              <a:rPr lang="en-US" sz="1000" b="0" dirty="0" err="1">
                <a:solidFill>
                  <a:schemeClr val="tx1"/>
                </a:solidFill>
              </a:rPr>
              <a:t>Bukvova</a:t>
            </a:r>
            <a:r>
              <a:rPr lang="en-US" sz="1000" b="0" dirty="0">
                <a:solidFill>
                  <a:schemeClr val="tx1"/>
                </a:solidFill>
              </a:rPr>
              <a:t>, H., Nyman, L. </a:t>
            </a:r>
            <a:r>
              <a:rPr lang="en-US" sz="1000" b="0" dirty="0" err="1">
                <a:solidFill>
                  <a:schemeClr val="tx1"/>
                </a:solidFill>
              </a:rPr>
              <a:t>Björk</a:t>
            </a:r>
            <a:r>
              <a:rPr lang="en-US" sz="1000" b="0" dirty="0">
                <a:solidFill>
                  <a:schemeClr val="tx1"/>
                </a:solidFill>
              </a:rPr>
              <a:t>, B. &amp; Hedlund, T. (2011). The Development of Open Access Journal Publishing from 1993 to 2009. </a:t>
            </a:r>
            <a:r>
              <a:rPr lang="en-US" sz="1000" b="0" i="1" dirty="0" err="1">
                <a:solidFill>
                  <a:schemeClr val="tx1"/>
                </a:solidFill>
              </a:rPr>
              <a:t>PLos</a:t>
            </a:r>
            <a:r>
              <a:rPr lang="en-US" sz="1000" b="0" i="1" dirty="0">
                <a:solidFill>
                  <a:schemeClr val="tx1"/>
                </a:solidFill>
              </a:rPr>
              <a:t> ONE</a:t>
            </a:r>
            <a:r>
              <a:rPr lang="en-US" sz="1000" b="0" dirty="0">
                <a:solidFill>
                  <a:schemeClr val="tx1"/>
                </a:solidFill>
              </a:rPr>
              <a:t>, 6 (6), pp. 1-10, e20961. </a:t>
            </a:r>
            <a:r>
              <a:rPr lang="en-US" sz="1000" b="0" dirty="0" err="1">
                <a:solidFill>
                  <a:schemeClr val="tx1"/>
                </a:solidFill>
              </a:rPr>
              <a:t>doi</a:t>
            </a:r>
            <a:r>
              <a:rPr lang="en-US" sz="1000" b="0" dirty="0">
                <a:solidFill>
                  <a:schemeClr val="tx1"/>
                </a:solidFill>
              </a:rPr>
              <a:t>: </a:t>
            </a:r>
            <a:r>
              <a:rPr lang="en-US" sz="1000" b="0" u="sng" dirty="0">
                <a:solidFill>
                  <a:srgbClr val="0563C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https://doi.org/10.1371/journal.pone.</a:t>
            </a:r>
            <a:r>
              <a:rPr lang="en-US" sz="1000" b="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0020961</a:t>
            </a:r>
            <a:endParaRPr lang="en-US" sz="1000" b="0" u="sng" dirty="0">
              <a:solidFill>
                <a:schemeClr val="tx1"/>
              </a:solidFill>
            </a:endParaRPr>
          </a:p>
          <a:p>
            <a:pPr algn="just"/>
            <a:endParaRPr lang="en-US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Morales </a:t>
            </a:r>
            <a:r>
              <a:rPr lang="pt-BR" sz="1000" b="0" dirty="0" err="1">
                <a:solidFill>
                  <a:schemeClr val="tx1"/>
                </a:solidFill>
              </a:rPr>
              <a:t>Morante</a:t>
            </a:r>
            <a:r>
              <a:rPr lang="pt-BR" sz="1000" b="0" dirty="0">
                <a:solidFill>
                  <a:schemeClr val="tx1"/>
                </a:solidFill>
              </a:rPr>
              <a:t>, L. F. (2016). </a:t>
            </a:r>
            <a:r>
              <a:rPr lang="pt-BR" sz="1000" b="0" dirty="0" err="1">
                <a:solidFill>
                  <a:schemeClr val="tx1"/>
                </a:solidFill>
              </a:rPr>
              <a:t>Visibilidad</a:t>
            </a:r>
            <a:r>
              <a:rPr lang="pt-BR" sz="1000" b="0" dirty="0">
                <a:solidFill>
                  <a:schemeClr val="tx1"/>
                </a:solidFill>
              </a:rPr>
              <a:t> e impacto de </a:t>
            </a:r>
            <a:r>
              <a:rPr lang="pt-BR" sz="1000" b="0" dirty="0" err="1">
                <a:solidFill>
                  <a:schemeClr val="tx1"/>
                </a:solidFill>
              </a:rPr>
              <a:t>las</a:t>
            </a:r>
            <a:r>
              <a:rPr lang="pt-BR" sz="1000" b="0" dirty="0">
                <a:solidFill>
                  <a:schemeClr val="tx1"/>
                </a:solidFill>
              </a:rPr>
              <a:t> revistas peruanas de </a:t>
            </a:r>
            <a:r>
              <a:rPr lang="pt-BR" sz="1000" b="0" dirty="0" err="1">
                <a:solidFill>
                  <a:schemeClr val="tx1"/>
                </a:solidFill>
              </a:rPr>
              <a:t>Ciencias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Sociales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en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acceso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r>
              <a:rPr lang="pt-BR" sz="1000" b="0" dirty="0" err="1">
                <a:solidFill>
                  <a:schemeClr val="tx1"/>
                </a:solidFill>
              </a:rPr>
              <a:t>abierto</a:t>
            </a:r>
            <a:r>
              <a:rPr lang="pt-BR" sz="1000" b="0" dirty="0">
                <a:solidFill>
                  <a:schemeClr val="tx1"/>
                </a:solidFill>
              </a:rPr>
              <a:t>. </a:t>
            </a:r>
            <a:r>
              <a:rPr lang="pt-BR" sz="1000" b="0" i="1" dirty="0" err="1">
                <a:solidFill>
                  <a:schemeClr val="tx1"/>
                </a:solidFill>
              </a:rPr>
              <a:t>Biblios</a:t>
            </a:r>
            <a:r>
              <a:rPr lang="pt-BR" sz="1000" b="0" dirty="0">
                <a:solidFill>
                  <a:schemeClr val="tx1"/>
                </a:solidFill>
              </a:rPr>
              <a:t>, (65), 29-51. Recuperado de: </a:t>
            </a:r>
            <a:r>
              <a:rPr lang="pt-BR" sz="1000" b="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http://www.scielo.org.pe/scielo.php?pid=S1562-47302016000400003&amp;script=sci_arttext</a:t>
            </a:r>
            <a:r>
              <a:rPr lang="pt-BR" sz="1000" b="0" dirty="0">
                <a:solidFill>
                  <a:schemeClr val="tx1"/>
                </a:solidFill>
              </a:rPr>
              <a:t> </a:t>
            </a:r>
            <a:endParaRPr lang="en-US" sz="1000" b="0" u="sng" dirty="0">
              <a:solidFill>
                <a:schemeClr val="tx1"/>
              </a:solidFill>
            </a:endParaRPr>
          </a:p>
          <a:p>
            <a:pPr algn="just"/>
            <a:endParaRPr lang="en-US" sz="1000" b="0" u="sng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Passos, P.C.S.J. &amp; </a:t>
            </a:r>
            <a:r>
              <a:rPr lang="pt-BR" sz="1000" b="0" dirty="0" err="1">
                <a:solidFill>
                  <a:schemeClr val="tx1"/>
                </a:solidFill>
              </a:rPr>
              <a:t>Caregnato</a:t>
            </a:r>
            <a:r>
              <a:rPr lang="pt-BR" sz="1000" b="0" dirty="0">
                <a:solidFill>
                  <a:schemeClr val="tx1"/>
                </a:solidFill>
              </a:rPr>
              <a:t>, S.E. (2018). Análise dos sistemas de busca de revistas científicas eletrônicas. </a:t>
            </a:r>
            <a:r>
              <a:rPr lang="pt-BR" sz="1000" b="0" i="1" dirty="0">
                <a:solidFill>
                  <a:schemeClr val="tx1"/>
                </a:solidFill>
              </a:rPr>
              <a:t>RDBCI: Revista Digital de Biblioteconomia e Ciência da Informação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16</a:t>
            </a:r>
            <a:r>
              <a:rPr lang="pt-BR" sz="1000" b="0" dirty="0">
                <a:solidFill>
                  <a:schemeClr val="tx1"/>
                </a:solidFill>
              </a:rPr>
              <a:t>(2), 293-305. Recuperado de: </a:t>
            </a:r>
            <a:r>
              <a:rPr lang="pt-BR" sz="1000" b="0" u="sng" dirty="0">
                <a:solidFill>
                  <a:srgbClr val="0563C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https://brapci.inf.br/index.php/res/v/</a:t>
            </a:r>
            <a:r>
              <a:rPr lang="pt-BR" sz="1000" b="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40084</a:t>
            </a:r>
            <a:endParaRPr lang="pt-BR" sz="1000" b="0" dirty="0">
              <a:solidFill>
                <a:schemeClr val="tx1"/>
              </a:solidFill>
            </a:endParaRPr>
          </a:p>
          <a:p>
            <a:pPr algn="just"/>
            <a:endParaRPr lang="pt-BR" sz="1000" b="0" dirty="0">
              <a:solidFill>
                <a:schemeClr val="tx1"/>
              </a:solidFill>
            </a:endParaRPr>
          </a:p>
          <a:p>
            <a:pPr algn="just"/>
            <a:r>
              <a:rPr lang="pt-BR" sz="1000" b="0" dirty="0">
                <a:solidFill>
                  <a:schemeClr val="tx1"/>
                </a:solidFill>
              </a:rPr>
              <a:t>Petit, P. (2005). Estrutura e desenvolvimento de uma economia baseada no conhecimento: implicações para políticas. In: H. M. M. Lastres, J. E. </a:t>
            </a:r>
            <a:r>
              <a:rPr lang="pt-BR" sz="1000" b="0" dirty="0" err="1">
                <a:solidFill>
                  <a:schemeClr val="tx1"/>
                </a:solidFill>
              </a:rPr>
              <a:t>Cassiolato</a:t>
            </a:r>
            <a:r>
              <a:rPr lang="pt-BR" sz="1000" b="0" dirty="0">
                <a:solidFill>
                  <a:schemeClr val="tx1"/>
                </a:solidFill>
              </a:rPr>
              <a:t> &amp; A. Arroio (Org.). </a:t>
            </a:r>
            <a:r>
              <a:rPr lang="pt-BR" sz="1000" b="0" i="1" dirty="0">
                <a:solidFill>
                  <a:schemeClr val="tx1"/>
                </a:solidFill>
              </a:rPr>
              <a:t>Conhecimento, sistemas de inovação e desenvolvimento</a:t>
            </a:r>
            <a:r>
              <a:rPr lang="pt-BR" sz="1000" b="0" dirty="0">
                <a:solidFill>
                  <a:schemeClr val="tx1"/>
                </a:solidFill>
              </a:rPr>
              <a:t>. Rio de janeiro: UFRJ/Contraponto, 2005.</a:t>
            </a:r>
          </a:p>
          <a:p>
            <a:pPr algn="just"/>
            <a:endParaRPr lang="pt-BR" sz="1000" b="0" dirty="0">
              <a:solidFill>
                <a:schemeClr val="tx1"/>
              </a:solidFill>
            </a:endParaRPr>
          </a:p>
          <a:p>
            <a:pPr algn="just"/>
            <a:r>
              <a:rPr lang="en-US" sz="1000" b="0" dirty="0">
                <a:solidFill>
                  <a:schemeClr val="tx1"/>
                </a:solidFill>
              </a:rPr>
              <a:t>Silva, F.C.C. &amp; Silveira, L. (2019). </a:t>
            </a:r>
            <a:r>
              <a:rPr lang="pt-BR" sz="1000" b="0" dirty="0">
                <a:solidFill>
                  <a:schemeClr val="tx1"/>
                </a:solidFill>
              </a:rPr>
              <a:t>O ecossistema da Ciência Aberta. </a:t>
            </a:r>
            <a:r>
              <a:rPr lang="pt-BR" sz="1000" b="0" i="1" dirty="0" err="1">
                <a:solidFill>
                  <a:schemeClr val="tx1"/>
                </a:solidFill>
              </a:rPr>
              <a:t>Transinformação</a:t>
            </a:r>
            <a:r>
              <a:rPr lang="pt-BR" sz="1000" b="0" dirty="0">
                <a:solidFill>
                  <a:schemeClr val="tx1"/>
                </a:solidFill>
              </a:rPr>
              <a:t>, </a:t>
            </a:r>
            <a:r>
              <a:rPr lang="pt-BR" sz="1000" b="0" i="1" dirty="0">
                <a:solidFill>
                  <a:schemeClr val="tx1"/>
                </a:solidFill>
              </a:rPr>
              <a:t>31</a:t>
            </a:r>
            <a:r>
              <a:rPr lang="pt-BR" sz="1000" b="0" dirty="0">
                <a:solidFill>
                  <a:schemeClr val="tx1"/>
                </a:solidFill>
              </a:rPr>
              <a:t>, e190001. Recuperado de </a:t>
            </a:r>
            <a:r>
              <a:rPr lang="pt-BR" sz="1000" b="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https://doi.org/10.1590/2318-0889201931e190001</a:t>
            </a:r>
            <a:endParaRPr lang="pt-BR" sz="1000" b="0" dirty="0">
              <a:solidFill>
                <a:schemeClr val="tx1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343172"/>
            <a:ext cx="7262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 dirty="0">
                <a:solidFill>
                  <a:srgbClr val="0000CC"/>
                </a:solidFill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53A28710-1117-9F4B-938D-A7730948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212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1C78143-D2C9-5141-BF6E-026E3A74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165F3A84-5449-654C-9BB7-A387A22D40A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24</a:t>
            </a:fld>
            <a:endParaRPr lang="pt-BR" altLang="pt-BR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52" name="Text Box 14">
            <a:extLst>
              <a:ext uri="{FF2B5EF4-FFF2-40B4-BE49-F238E27FC236}">
                <a16:creationId xmlns:a16="http://schemas.microsoft.com/office/drawing/2014/main" id="{F5142E6C-1030-B540-B9E3-2C3B26E84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012" y="1340768"/>
            <a:ext cx="727233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pt-BR" sz="2000" b="0" dirty="0">
                <a:solidFill>
                  <a:schemeClr val="tx1"/>
                </a:solidFill>
              </a:rPr>
              <a:t>Alessandra de Souza Santos</a:t>
            </a:r>
          </a:p>
          <a:p>
            <a:pPr algn="ctr"/>
            <a:r>
              <a:rPr lang="pt-BR" sz="2000" b="0" dirty="0">
                <a:solidFill>
                  <a:schemeClr val="tx1"/>
                </a:solidFill>
                <a:hlinkClick r:id="rId2"/>
              </a:rPr>
              <a:t>alessandra02@hotmail.com</a:t>
            </a:r>
            <a:r>
              <a:rPr lang="pt-BR" sz="2000" b="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pt-BR" sz="2000" b="0" dirty="0">
              <a:solidFill>
                <a:schemeClr val="tx1"/>
              </a:solidFill>
            </a:endParaRPr>
          </a:p>
          <a:p>
            <a:pPr algn="ctr"/>
            <a:r>
              <a:rPr lang="pt-BR" sz="2000" b="0" dirty="0" err="1">
                <a:solidFill>
                  <a:schemeClr val="tx1"/>
                </a:solidFill>
              </a:rPr>
              <a:t>Dárcio</a:t>
            </a:r>
            <a:r>
              <a:rPr lang="pt-BR" sz="2000" b="0" dirty="0">
                <a:solidFill>
                  <a:schemeClr val="tx1"/>
                </a:solidFill>
              </a:rPr>
              <a:t> Costa Nogueira Júnior</a:t>
            </a:r>
          </a:p>
          <a:p>
            <a:pPr algn="ctr"/>
            <a:r>
              <a:rPr lang="pt-BR" sz="2000" b="0" dirty="0">
                <a:solidFill>
                  <a:schemeClr val="tx1"/>
                </a:solidFill>
                <a:hlinkClick r:id="rId3"/>
              </a:rPr>
              <a:t>darcio.nogueirajr@gmail.com</a:t>
            </a:r>
            <a:r>
              <a:rPr lang="pt-BR" sz="2000" b="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pt-BR" sz="2000" b="0" dirty="0">
              <a:solidFill>
                <a:schemeClr val="tx1"/>
              </a:solidFill>
            </a:endParaRPr>
          </a:p>
          <a:p>
            <a:pPr algn="ctr"/>
            <a:r>
              <a:rPr lang="pt-BR" sz="2000" b="0" dirty="0">
                <a:solidFill>
                  <a:schemeClr val="tx1"/>
                </a:solidFill>
              </a:rPr>
              <a:t>Marta Macedo </a:t>
            </a:r>
            <a:r>
              <a:rPr lang="pt-BR" sz="2000" b="0" dirty="0" err="1">
                <a:solidFill>
                  <a:schemeClr val="tx1"/>
                </a:solidFill>
              </a:rPr>
              <a:t>Kerr</a:t>
            </a:r>
            <a:r>
              <a:rPr lang="pt-BR" sz="2000" b="0" dirty="0">
                <a:solidFill>
                  <a:schemeClr val="tx1"/>
                </a:solidFill>
              </a:rPr>
              <a:t> Pinheiro</a:t>
            </a:r>
          </a:p>
          <a:p>
            <a:pPr algn="ctr"/>
            <a:r>
              <a:rPr lang="pt-BR" sz="2000" b="0" dirty="0">
                <a:solidFill>
                  <a:schemeClr val="tx1"/>
                </a:solidFill>
                <a:hlinkClick r:id="rId4"/>
              </a:rPr>
              <a:t>marta.macedo@fumec.br</a:t>
            </a:r>
            <a:r>
              <a:rPr lang="pt-BR" sz="2000" b="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pt-BR" sz="2000" b="0" dirty="0">
              <a:solidFill>
                <a:schemeClr val="tx1"/>
              </a:solidFill>
            </a:endParaRPr>
          </a:p>
          <a:p>
            <a:pPr algn="ctr"/>
            <a:r>
              <a:rPr lang="pt-BR" sz="2000" b="0" dirty="0">
                <a:solidFill>
                  <a:schemeClr val="tx1"/>
                </a:solidFill>
              </a:rPr>
              <a:t>Luiz Cláudio Gomes Maia</a:t>
            </a:r>
          </a:p>
          <a:p>
            <a:pPr algn="ctr"/>
            <a:r>
              <a:rPr lang="pt-BR" sz="2000" b="0" dirty="0">
                <a:solidFill>
                  <a:schemeClr val="tx1"/>
                </a:solidFill>
                <a:hlinkClick r:id="rId5"/>
              </a:rPr>
              <a:t>luiz.maia@fumec.br</a:t>
            </a:r>
            <a:r>
              <a:rPr lang="pt-BR" sz="2000" b="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057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AF3B036D-8795-C74F-9C6F-BB75B721A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6524"/>
            <a:ext cx="2620147" cy="60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6" name="Picture 4" descr="Universidade fumec faz reportagem sobre a Associação dos cuidadores de  idosos">
            <a:extLst>
              <a:ext uri="{FF2B5EF4-FFF2-40B4-BE49-F238E27FC236}">
                <a16:creationId xmlns:a16="http://schemas.microsoft.com/office/drawing/2014/main" id="{0E354A38-96C1-6E4B-84DF-39C7C929A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996948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63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3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478858"/>
            <a:ext cx="7753350" cy="4339650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Introdução</a:t>
            </a:r>
          </a:p>
          <a:p>
            <a:pPr algn="l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1. Economia Informacional</a:t>
            </a:r>
          </a:p>
          <a:p>
            <a:pPr algn="l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2. Acesso aberto à informação científica</a:t>
            </a:r>
          </a:p>
          <a:p>
            <a:pPr algn="l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3. Metodologia</a:t>
            </a:r>
          </a:p>
          <a:p>
            <a:pPr algn="l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4. Análise dos resultados</a:t>
            </a:r>
          </a:p>
          <a:p>
            <a:pPr lvl="1">
              <a:spcBef>
                <a:spcPct val="50000"/>
              </a:spcBef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4.1 Pesquisa documental</a:t>
            </a:r>
          </a:p>
          <a:p>
            <a:pPr lvl="1">
              <a:spcBef>
                <a:spcPct val="50000"/>
              </a:spcBef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4.2 Pesquisa bibliográfica</a:t>
            </a:r>
          </a:p>
          <a:p>
            <a:pPr algn="l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pt-BR" altLang="pt-BR" sz="2400" b="0">
                <a:solidFill>
                  <a:schemeClr val="tx1"/>
                </a:solidFill>
              </a:rPr>
              <a:t>5. Considerações finais</a:t>
            </a: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401290"/>
            <a:ext cx="7262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Agenda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980728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188B339D-7D80-A34A-A3BF-F8318DD84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279" y="83272"/>
            <a:ext cx="2200362" cy="50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81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4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33538"/>
            <a:ext cx="7753350" cy="3970318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O movimento para a </a:t>
            </a:r>
            <a:r>
              <a:rPr lang="pt-BR" sz="2400">
                <a:solidFill>
                  <a:schemeClr val="tx1"/>
                </a:solidFill>
              </a:rPr>
              <a:t>ciência aberta </a:t>
            </a:r>
            <a:r>
              <a:rPr lang="pt-BR" sz="2400" b="0">
                <a:solidFill>
                  <a:schemeClr val="tx1"/>
                </a:solidFill>
              </a:rPr>
              <a:t>originou-se com o intuito de reduzir assimetrias de conhecimento no fazer científico, no atual contexto da sociedade do conhecimento.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Entretanto, </a:t>
            </a:r>
            <a:r>
              <a:rPr lang="pt-BR" sz="2400">
                <a:solidFill>
                  <a:schemeClr val="tx1"/>
                </a:solidFill>
              </a:rPr>
              <a:t>interesses</a:t>
            </a:r>
            <a:r>
              <a:rPr lang="pt-BR" sz="2400" b="0">
                <a:solidFill>
                  <a:schemeClr val="tx1"/>
                </a:solidFill>
              </a:rPr>
              <a:t> político-econômicos antagônicos entre nações hegemônicas e nações periféricas descortinam uma </a:t>
            </a:r>
            <a:r>
              <a:rPr lang="pt-BR" sz="2400">
                <a:solidFill>
                  <a:schemeClr val="tx1"/>
                </a:solidFill>
              </a:rPr>
              <a:t>falta de consenso</a:t>
            </a:r>
            <a:r>
              <a:rPr lang="pt-BR" sz="2400" b="0">
                <a:solidFill>
                  <a:schemeClr val="tx1"/>
                </a:solidFill>
              </a:rPr>
              <a:t> sobre o que representa a ciência aberta em termos de conceituação e de ações para sua concretização.</a:t>
            </a:r>
            <a:r>
              <a:rPr lang="pt-BR" sz="2400" b="0">
                <a:solidFill>
                  <a:schemeClr val="tx1"/>
                </a:solidFill>
                <a:effectLst/>
              </a:rPr>
              <a:t> </a:t>
            </a:r>
            <a:endParaRPr lang="pt-BR" altLang="pt-BR" sz="2400" b="0">
              <a:solidFill>
                <a:schemeClr val="tx1"/>
              </a:solidFill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262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03160" y="98094"/>
            <a:ext cx="1014271" cy="615168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Introdução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endParaRPr lang="pt-BR" altLang="pt-BR" sz="100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01C9C30E-058F-AA48-B8A3-05A9F6C70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7" y="136524"/>
            <a:ext cx="2044080" cy="472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76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5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6" y="1633538"/>
            <a:ext cx="7992564" cy="3785652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Tem-se por </a:t>
            </a:r>
            <a:r>
              <a:rPr lang="pt-BR" sz="2400">
                <a:solidFill>
                  <a:schemeClr val="tx1"/>
                </a:solidFill>
              </a:rPr>
              <a:t>objetivo</a:t>
            </a:r>
            <a:r>
              <a:rPr lang="pt-BR" sz="2400" b="0">
                <a:solidFill>
                  <a:schemeClr val="tx1"/>
                </a:solidFill>
              </a:rPr>
              <a:t> analisar criticamente as políticas e orientações sobre acesso aberto, analisando desafios e controvérsias citadas na literatura e comparando-os com as diretrizes propostas.</a:t>
            </a:r>
            <a:r>
              <a:rPr lang="pt-BR" sz="2400" b="0">
                <a:solidFill>
                  <a:schemeClr val="tx1"/>
                </a:solidFill>
                <a:effectLst/>
              </a:rPr>
              <a:t> </a:t>
            </a:r>
          </a:p>
          <a:p>
            <a:pPr marL="0" indent="0" algn="just">
              <a:spcBef>
                <a:spcPct val="50000"/>
              </a:spcBef>
            </a:pPr>
            <a:endParaRPr lang="pt-BR" sz="2400" b="0">
              <a:solidFill>
                <a:schemeClr val="tx1"/>
              </a:solidFill>
              <a:effectLst/>
            </a:endParaRP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O presente trabalho se trata de pesquisa de </a:t>
            </a:r>
            <a:r>
              <a:rPr lang="pt-BR" sz="2400">
                <a:solidFill>
                  <a:schemeClr val="tx1"/>
                </a:solidFill>
              </a:rPr>
              <a:t>abordagem qualitativa </a:t>
            </a:r>
            <a:r>
              <a:rPr lang="pt-BR" sz="2400" b="0">
                <a:solidFill>
                  <a:schemeClr val="tx1"/>
                </a:solidFill>
              </a:rPr>
              <a:t>e consistiu de pesquisa </a:t>
            </a:r>
            <a:r>
              <a:rPr lang="pt-BR" sz="2400">
                <a:solidFill>
                  <a:schemeClr val="tx1"/>
                </a:solidFill>
              </a:rPr>
              <a:t>bibliográfica</a:t>
            </a:r>
            <a:r>
              <a:rPr lang="pt-BR" sz="2400" b="0">
                <a:solidFill>
                  <a:schemeClr val="tx1"/>
                </a:solidFill>
              </a:rPr>
              <a:t> e pesquisa </a:t>
            </a:r>
            <a:r>
              <a:rPr lang="pt-BR" sz="2400">
                <a:solidFill>
                  <a:schemeClr val="tx1"/>
                </a:solidFill>
              </a:rPr>
              <a:t>documental</a:t>
            </a:r>
            <a:r>
              <a:rPr lang="pt-BR" sz="2400" b="0">
                <a:solidFill>
                  <a:schemeClr val="tx1"/>
                </a:solidFill>
              </a:rPr>
              <a:t>. </a:t>
            </a:r>
            <a:endParaRPr lang="pt-BR" altLang="pt-BR" sz="2400" b="0">
              <a:solidFill>
                <a:schemeClr val="tx1"/>
              </a:solidFill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262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203160" y="98094"/>
            <a:ext cx="1014271" cy="615168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Introdução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endParaRPr lang="pt-BR" altLang="pt-BR" sz="100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FA296138-6F46-AE46-BFEB-F087D4EF8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6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96" y="3861048"/>
            <a:ext cx="8422679" cy="2769989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pt-BR" sz="1800" b="0">
                <a:solidFill>
                  <a:schemeClr val="tx1"/>
                </a:solidFill>
              </a:rPr>
              <a:t>(</a:t>
            </a:r>
            <a:r>
              <a:rPr lang="pt-BR" sz="1800" b="0" err="1">
                <a:solidFill>
                  <a:schemeClr val="tx1"/>
                </a:solidFill>
              </a:rPr>
              <a:t>Braman</a:t>
            </a:r>
            <a:r>
              <a:rPr lang="pt-BR" sz="1800" b="0">
                <a:solidFill>
                  <a:schemeClr val="tx1"/>
                </a:solidFill>
              </a:rPr>
              <a:t>, 2011)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Segundo Petit (2005), a </a:t>
            </a:r>
            <a:r>
              <a:rPr lang="pt-BR" sz="2400">
                <a:solidFill>
                  <a:schemeClr val="tx1"/>
                </a:solidFill>
              </a:rPr>
              <a:t>economia da informação </a:t>
            </a:r>
            <a:r>
              <a:rPr lang="pt-BR" sz="2400" b="0">
                <a:solidFill>
                  <a:schemeClr val="tx1"/>
                </a:solidFill>
              </a:rPr>
              <a:t>e conhecimento permite que agentes econômicos tenham disponíveis informações e conhecimento de uma forma sem </a:t>
            </a:r>
            <a:r>
              <a:rPr lang="pt-BR" sz="2400">
                <a:solidFill>
                  <a:schemeClr val="tx1"/>
                </a:solidFill>
              </a:rPr>
              <a:t>precedentes, garantindo o aumento do seu alcance estratégico</a:t>
            </a:r>
            <a:r>
              <a:rPr lang="pt-BR" sz="2400" b="0">
                <a:solidFill>
                  <a:schemeClr val="tx1"/>
                </a:solidFill>
              </a:rPr>
              <a:t>.</a:t>
            </a:r>
            <a:endParaRPr lang="pt-BR" altLang="pt-BR" sz="2400" b="0">
              <a:solidFill>
                <a:schemeClr val="tx1"/>
              </a:solidFill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262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1. Economia Informacional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1480" y="1158192"/>
            <a:ext cx="1242740" cy="59978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Economia Informacional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7445D00-79F5-4443-AE86-F2DB35B4D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5709777"/>
              </p:ext>
            </p:extLst>
          </p:nvPr>
        </p:nvGraphicFramePr>
        <p:xfrm>
          <a:off x="623341" y="-315416"/>
          <a:ext cx="8440935" cy="5868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0DA52ED1-2A62-D04C-85CC-CBC3E028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3272"/>
            <a:ext cx="1742345" cy="40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68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7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33" y="1448878"/>
            <a:ext cx="8237455" cy="4339650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Petit (2005) adverte, portanto, que a crescente desigualdade tem consequências globais, uma vez que a </a:t>
            </a:r>
            <a:r>
              <a:rPr lang="pt-BR" sz="2400">
                <a:solidFill>
                  <a:schemeClr val="tx1"/>
                </a:solidFill>
              </a:rPr>
              <a:t>assimetria</a:t>
            </a:r>
            <a:r>
              <a:rPr lang="pt-BR" sz="2400" b="0">
                <a:solidFill>
                  <a:schemeClr val="tx1"/>
                </a:solidFill>
              </a:rPr>
              <a:t> não ocorre somente no âmbito financeiro, mas envolve a dimensão do conhecimento, que é muito mais </a:t>
            </a:r>
            <a:r>
              <a:rPr lang="pt-BR" sz="2400">
                <a:solidFill>
                  <a:schemeClr val="tx1"/>
                </a:solidFill>
              </a:rPr>
              <a:t>difícil de distribuir</a:t>
            </a:r>
            <a:r>
              <a:rPr lang="pt-BR" sz="2400" b="0">
                <a:solidFill>
                  <a:schemeClr val="tx1"/>
                </a:solidFill>
              </a:rPr>
              <a:t>. 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Segundo </a:t>
            </a:r>
            <a:r>
              <a:rPr lang="pt-BR" sz="2400" b="0" err="1">
                <a:solidFill>
                  <a:schemeClr val="tx1"/>
                </a:solidFill>
              </a:rPr>
              <a:t>Castells</a:t>
            </a:r>
            <a:r>
              <a:rPr lang="pt-BR" sz="2400" b="0">
                <a:solidFill>
                  <a:schemeClr val="tx1"/>
                </a:solidFill>
              </a:rPr>
              <a:t> (2008), a revolução da tecnologia da informação implicou um ciclo de </a:t>
            </a:r>
            <a:r>
              <a:rPr lang="pt-BR" sz="2400">
                <a:solidFill>
                  <a:schemeClr val="tx1"/>
                </a:solidFill>
              </a:rPr>
              <a:t>realimentação cumulativa de inovações </a:t>
            </a:r>
            <a:r>
              <a:rPr lang="pt-BR" sz="2400" b="0">
                <a:solidFill>
                  <a:schemeClr val="tx1"/>
                </a:solidFill>
              </a:rPr>
              <a:t>de tecnologia de informação e comunicação e do uso do conhecimento decorrente. </a:t>
            </a:r>
            <a:endParaRPr lang="pt-BR" altLang="pt-BR" sz="2400" b="0">
              <a:solidFill>
                <a:schemeClr val="tx1"/>
              </a:solidFill>
            </a:endParaRP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262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1.Economia Informacional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1480" y="1158192"/>
            <a:ext cx="1242740" cy="59978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Economia Informacional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10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F9DBA060-DE53-464F-BF7C-746F235E7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83272"/>
            <a:ext cx="1814353" cy="41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7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8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7" y="1556792"/>
            <a:ext cx="8237455" cy="3970318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Para </a:t>
            </a:r>
            <a:r>
              <a:rPr lang="pt-BR" sz="2400" b="0" err="1">
                <a:solidFill>
                  <a:schemeClr val="tx1"/>
                </a:solidFill>
              </a:rPr>
              <a:t>Albagli</a:t>
            </a:r>
            <a:r>
              <a:rPr lang="pt-BR" sz="2400" b="0">
                <a:solidFill>
                  <a:schemeClr val="tx1"/>
                </a:solidFill>
              </a:rPr>
              <a:t> (2015), a </a:t>
            </a:r>
            <a:r>
              <a:rPr lang="pt-BR" sz="2400">
                <a:solidFill>
                  <a:schemeClr val="tx1"/>
                </a:solidFill>
              </a:rPr>
              <a:t>Ciência aberta </a:t>
            </a:r>
            <a:r>
              <a:rPr lang="pt-BR" sz="2400" b="0">
                <a:solidFill>
                  <a:schemeClr val="tx1"/>
                </a:solidFill>
              </a:rPr>
              <a:t>tornou-se termo guarda-chuva, abarcando, dentre outros, o acesso livre a publicações científicas, o acesso aberto a dados científicos, ferramentas científicas abertas, </a:t>
            </a:r>
            <a:r>
              <a:rPr lang="pt-BR" sz="2400" b="0" i="1">
                <a:solidFill>
                  <a:schemeClr val="tx1"/>
                </a:solidFill>
              </a:rPr>
              <a:t>hardware</a:t>
            </a:r>
            <a:r>
              <a:rPr lang="pt-BR" sz="2400" b="0">
                <a:solidFill>
                  <a:schemeClr val="tx1"/>
                </a:solidFill>
              </a:rPr>
              <a:t> científico aberto, cadernos científicos abertos e </a:t>
            </a:r>
            <a:r>
              <a:rPr lang="pt-BR" sz="2400">
                <a:solidFill>
                  <a:schemeClr val="tx1"/>
                </a:solidFill>
              </a:rPr>
              <a:t>ciência cidadã</a:t>
            </a:r>
            <a:r>
              <a:rPr lang="pt-BR" sz="2400" b="0">
                <a:solidFill>
                  <a:schemeClr val="tx1"/>
                </a:solidFill>
              </a:rPr>
              <a:t>.</a:t>
            </a:r>
            <a:r>
              <a:rPr lang="pt-BR" sz="240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Segundo </a:t>
            </a:r>
            <a:r>
              <a:rPr lang="pt-BR" sz="2400" b="0" err="1">
                <a:solidFill>
                  <a:schemeClr val="tx1"/>
                </a:solidFill>
              </a:rPr>
              <a:t>Appel</a:t>
            </a:r>
            <a:r>
              <a:rPr lang="pt-BR" sz="2400" b="0">
                <a:solidFill>
                  <a:schemeClr val="tx1"/>
                </a:solidFill>
              </a:rPr>
              <a:t> (2019), muitas das discussões sobre ciência aberta têm sido sistematizadas em forma de conjuntos de orientações (</a:t>
            </a:r>
            <a:r>
              <a:rPr lang="pt-BR" sz="2400" b="0" i="1" err="1">
                <a:solidFill>
                  <a:schemeClr val="tx1"/>
                </a:solidFill>
              </a:rPr>
              <a:t>guidelines</a:t>
            </a:r>
            <a:r>
              <a:rPr lang="pt-BR" sz="2400" b="0">
                <a:solidFill>
                  <a:schemeClr val="tx1"/>
                </a:solidFill>
              </a:rPr>
              <a:t>) ou na literatura.</a:t>
            </a: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-15799"/>
            <a:ext cx="72628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2. Acesso aberto à          informação científica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00206" y="2517037"/>
            <a:ext cx="1800190" cy="59978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Acesso aberto à informação científica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9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A0C204CC-2EFB-1940-86FD-DCE1193B7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239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99F049F-F3FF-C448-9DEF-A830462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fld id="{BFDA5903-93EC-0743-A8D9-4B45DCEDAB88}" type="slidenum">
              <a:rPr lang="pt-BR" altLang="pt-BR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9</a:t>
            </a:fld>
            <a:endParaRPr lang="pt-BR" altLang="pt-BR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3">
            <a:extLst>
              <a:ext uri="{FF2B5EF4-FFF2-40B4-BE49-F238E27FC236}">
                <a16:creationId xmlns:a16="http://schemas.microsoft.com/office/drawing/2014/main" id="{1B49522C-C72C-3141-81BF-26269BD9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7" y="1556792"/>
            <a:ext cx="8237455" cy="3785652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pt-BR" sz="2400" b="0">
                <a:solidFill>
                  <a:schemeClr val="tx1"/>
                </a:solidFill>
              </a:rPr>
              <a:t>Segundo </a:t>
            </a:r>
            <a:r>
              <a:rPr lang="pt-BR" sz="2400" b="0" err="1">
                <a:solidFill>
                  <a:schemeClr val="tx1"/>
                </a:solidFill>
              </a:rPr>
              <a:t>Laakso</a:t>
            </a:r>
            <a:r>
              <a:rPr lang="pt-BR" sz="2400" b="0">
                <a:solidFill>
                  <a:schemeClr val="tx1"/>
                </a:solidFill>
              </a:rPr>
              <a:t> </a:t>
            </a:r>
            <a:r>
              <a:rPr lang="pt-BR" sz="2400" b="0" i="1">
                <a:solidFill>
                  <a:schemeClr val="tx1"/>
                </a:solidFill>
              </a:rPr>
              <a:t>et al</a:t>
            </a:r>
            <a:r>
              <a:rPr lang="pt-BR" sz="2400" b="0">
                <a:solidFill>
                  <a:schemeClr val="tx1"/>
                </a:solidFill>
              </a:rPr>
              <a:t>. (2011), identificaram-se </a:t>
            </a:r>
            <a:r>
              <a:rPr lang="pt-BR" sz="2400">
                <a:solidFill>
                  <a:schemeClr val="tx1"/>
                </a:solidFill>
              </a:rPr>
              <a:t>duas formas distintas </a:t>
            </a:r>
            <a:r>
              <a:rPr lang="pt-BR" sz="2400" b="0">
                <a:solidFill>
                  <a:schemeClr val="tx1"/>
                </a:solidFill>
              </a:rPr>
              <a:t>de obtenção do acesso aberto no contexto da publicação científica, a </a:t>
            </a:r>
            <a:r>
              <a:rPr lang="pt-BR" sz="2400">
                <a:solidFill>
                  <a:schemeClr val="tx1"/>
                </a:solidFill>
              </a:rPr>
              <a:t>via dourada de acesso aberto </a:t>
            </a:r>
            <a:r>
              <a:rPr lang="pt-BR" sz="2400" b="0">
                <a:solidFill>
                  <a:schemeClr val="tx1"/>
                </a:solidFill>
              </a:rPr>
              <a:t>(</a:t>
            </a:r>
            <a:r>
              <a:rPr lang="pt-BR" sz="2400" b="0" i="1">
                <a:solidFill>
                  <a:schemeClr val="tx1"/>
                </a:solidFill>
              </a:rPr>
              <a:t>Golden Open Access</a:t>
            </a:r>
            <a:r>
              <a:rPr lang="pt-BR" sz="2400" b="0">
                <a:solidFill>
                  <a:schemeClr val="tx1"/>
                </a:solidFill>
              </a:rPr>
              <a:t>), que é uma forma em que o documento é disponibilizado diretamente pela editora em que foi submetido; e a </a:t>
            </a:r>
            <a:r>
              <a:rPr lang="pt-BR" sz="2400">
                <a:solidFill>
                  <a:schemeClr val="tx1"/>
                </a:solidFill>
              </a:rPr>
              <a:t>via verde de acesso aberto </a:t>
            </a:r>
            <a:r>
              <a:rPr lang="pt-BR" sz="2400" b="0">
                <a:solidFill>
                  <a:schemeClr val="tx1"/>
                </a:solidFill>
              </a:rPr>
              <a:t>(</a:t>
            </a:r>
            <a:r>
              <a:rPr lang="pt-BR" sz="2400" b="0" i="1">
                <a:solidFill>
                  <a:schemeClr val="tx1"/>
                </a:solidFill>
              </a:rPr>
              <a:t>Green Open Access</a:t>
            </a:r>
            <a:r>
              <a:rPr lang="pt-BR" sz="2400" b="0">
                <a:solidFill>
                  <a:schemeClr val="tx1"/>
                </a:solidFill>
              </a:rPr>
              <a:t>), que é o </a:t>
            </a:r>
            <a:r>
              <a:rPr lang="pt-BR" sz="2400" b="0" err="1">
                <a:solidFill>
                  <a:schemeClr val="tx1"/>
                </a:solidFill>
              </a:rPr>
              <a:t>auto-arquivamento</a:t>
            </a:r>
            <a:r>
              <a:rPr lang="pt-BR" sz="2400" b="0">
                <a:solidFill>
                  <a:schemeClr val="tx1"/>
                </a:solidFill>
              </a:rPr>
              <a:t> realizado pelo próprio autor em repositórios institucionais ou temáticos, como o </a:t>
            </a:r>
            <a:r>
              <a:rPr lang="pt-BR" sz="2400" b="0" err="1">
                <a:solidFill>
                  <a:schemeClr val="tx1"/>
                </a:solidFill>
              </a:rPr>
              <a:t>ArXiv</a:t>
            </a:r>
            <a:r>
              <a:rPr lang="pt-BR" sz="2400" b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076" name="Text Box 70">
            <a:extLst>
              <a:ext uri="{FF2B5EF4-FFF2-40B4-BE49-F238E27FC236}">
                <a16:creationId xmlns:a16="http://schemas.microsoft.com/office/drawing/2014/main" id="{3A0979B4-9FB7-084C-B8B9-356887EB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4" y="-15799"/>
            <a:ext cx="72628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3200">
                <a:solidFill>
                  <a:srgbClr val="0000CC"/>
                </a:solidFill>
                <a:cs typeface="Times New Roman" panose="02020603050405020304" pitchFamily="18" charset="0"/>
              </a:rPr>
              <a:t>2. Acesso aberto à          informação científica</a:t>
            </a:r>
          </a:p>
        </p:txBody>
      </p:sp>
      <p:sp>
        <p:nvSpPr>
          <p:cNvPr id="3077" name="AutoShape 107">
            <a:extLst>
              <a:ext uri="{FF2B5EF4-FFF2-40B4-BE49-F238E27FC236}">
                <a16:creationId xmlns:a16="http://schemas.microsoft.com/office/drawing/2014/main" id="{772E9C66-848F-C344-BE67-115418180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82663"/>
            <a:ext cx="69850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600 h 1000"/>
              <a:gd name="T6" fmla="*/ 0 w 1000"/>
              <a:gd name="T7" fmla="*/ 1314263600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Text Box 108">
            <a:extLst>
              <a:ext uri="{FF2B5EF4-FFF2-40B4-BE49-F238E27FC236}">
                <a16:creationId xmlns:a16="http://schemas.microsoft.com/office/drawing/2014/main" id="{68914EEE-965C-C04E-9DF3-0795A39E73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0" y="-15100"/>
            <a:ext cx="523220" cy="6859587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Considerações      Análise        Metodologia      Acesso aberto à          Economia         Introdução</a:t>
            </a:r>
          </a:p>
          <a:p>
            <a:pPr algn="l">
              <a:spcBef>
                <a:spcPct val="2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finais.        de resultados                           informação científica   Informacional            </a:t>
            </a:r>
          </a:p>
        </p:txBody>
      </p:sp>
      <p:sp>
        <p:nvSpPr>
          <p:cNvPr id="3079" name="Text Box 109">
            <a:extLst>
              <a:ext uri="{FF2B5EF4-FFF2-40B4-BE49-F238E27FC236}">
                <a16:creationId xmlns:a16="http://schemas.microsoft.com/office/drawing/2014/main" id="{FC629E17-F660-FD4D-912A-7895A990977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00206" y="2517037"/>
            <a:ext cx="1800190" cy="59978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1pPr>
            <a:lvl2pPr marL="742950" indent="-28575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C0128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Acesso aberto à informação científica</a:t>
            </a: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pt-BR" altLang="pt-BR" sz="10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3080" name="Line 110">
            <a:extLst>
              <a:ext uri="{FF2B5EF4-FFF2-40B4-BE49-F238E27FC236}">
                <a16:creationId xmlns:a16="http://schemas.microsoft.com/office/drawing/2014/main" id="{F99A6FC4-BABC-F149-A530-2D9DA7555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60" y="-15100"/>
            <a:ext cx="0" cy="6858000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pic>
        <p:nvPicPr>
          <p:cNvPr id="67588" name="Picture 4" descr="Green and gold open access publishing">
            <a:extLst>
              <a:ext uri="{FF2B5EF4-FFF2-40B4-BE49-F238E27FC236}">
                <a16:creationId xmlns:a16="http://schemas.microsoft.com/office/drawing/2014/main" id="{A2DB01BC-922C-4C44-8DC5-7BB1C070C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75182"/>
            <a:ext cx="3238996" cy="116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BA042840-D8EE-1148-B0F1-27DEC3893B92}"/>
              </a:ext>
            </a:extLst>
          </p:cNvPr>
          <p:cNvSpPr/>
          <p:nvPr/>
        </p:nvSpPr>
        <p:spPr>
          <a:xfrm>
            <a:off x="2683042" y="6513648"/>
            <a:ext cx="49502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/>
              <a:t>Fonte: </a:t>
            </a:r>
            <a:r>
              <a:rPr lang="pt-BR" sz="1200" err="1"/>
              <a:t>https</a:t>
            </a:r>
            <a:r>
              <a:rPr lang="pt-BR" sz="1200"/>
              <a:t>://</a:t>
            </a:r>
            <a:r>
              <a:rPr lang="pt-BR" sz="1200" err="1"/>
              <a:t>blogs.napier.ac.uk</a:t>
            </a:r>
            <a:r>
              <a:rPr lang="pt-BR" sz="1200"/>
              <a:t>/open-</a:t>
            </a:r>
            <a:r>
              <a:rPr lang="pt-BR" sz="1200" err="1"/>
              <a:t>access</a:t>
            </a:r>
            <a:r>
              <a:rPr lang="pt-BR" sz="1200"/>
              <a:t>/open-</a:t>
            </a:r>
            <a:r>
              <a:rPr lang="pt-BR" sz="1200" err="1"/>
              <a:t>access</a:t>
            </a:r>
            <a:r>
              <a:rPr lang="pt-BR" sz="1200"/>
              <a:t>/</a:t>
            </a:r>
            <a:r>
              <a:rPr lang="pt-BR" sz="1200" err="1"/>
              <a:t>green-gold</a:t>
            </a:r>
            <a:r>
              <a:rPr lang="pt-BR" sz="1200"/>
              <a:t>/</a:t>
            </a:r>
          </a:p>
        </p:txBody>
      </p:sp>
      <p:pic>
        <p:nvPicPr>
          <p:cNvPr id="12" name="Picture 9" descr="Congreso Internacional Nodos del Conocimiento 2020 – Congreso Internacional  Nodos del Conocimiento 2020">
            <a:extLst>
              <a:ext uri="{FF2B5EF4-FFF2-40B4-BE49-F238E27FC236}">
                <a16:creationId xmlns:a16="http://schemas.microsoft.com/office/drawing/2014/main" id="{11FE85AD-4754-8548-9F3D-6B26C10DA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8" y="83272"/>
            <a:ext cx="2102383" cy="48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974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7075</TotalTime>
  <Words>3412</Words>
  <Application>Microsoft Macintosh PowerPoint</Application>
  <PresentationFormat>Apresentação na tela (4:3)</PresentationFormat>
  <Paragraphs>326</Paragraphs>
  <Slides>24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</dc:creator>
  <cp:lastModifiedBy>Dárcio Costa Nogueira Júnior</cp:lastModifiedBy>
  <cp:revision>623</cp:revision>
  <dcterms:created xsi:type="dcterms:W3CDTF">2007-02-05T18:33:45Z</dcterms:created>
  <dcterms:modified xsi:type="dcterms:W3CDTF">2020-11-25T13:39:40Z</dcterms:modified>
</cp:coreProperties>
</file>